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xls" ContentType="application/vnd.ms-exce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256" r:id="rId2"/>
    <p:sldId id="257" r:id="rId3"/>
    <p:sldId id="277" r:id="rId4"/>
    <p:sldId id="419" r:id="rId5"/>
    <p:sldId id="258" r:id="rId6"/>
    <p:sldId id="259" r:id="rId7"/>
    <p:sldId id="405" r:id="rId8"/>
    <p:sldId id="406" r:id="rId9"/>
    <p:sldId id="407" r:id="rId10"/>
    <p:sldId id="260" r:id="rId11"/>
    <p:sldId id="401" r:id="rId12"/>
    <p:sldId id="402" r:id="rId13"/>
    <p:sldId id="274" r:id="rId14"/>
    <p:sldId id="275" r:id="rId15"/>
    <p:sldId id="276" r:id="rId16"/>
    <p:sldId id="264" r:id="rId17"/>
    <p:sldId id="265" r:id="rId18"/>
    <p:sldId id="266" r:id="rId19"/>
    <p:sldId id="416" r:id="rId20"/>
    <p:sldId id="417" r:id="rId21"/>
    <p:sldId id="267" r:id="rId22"/>
    <p:sldId id="403" r:id="rId23"/>
    <p:sldId id="404" r:id="rId24"/>
    <p:sldId id="268" r:id="rId25"/>
    <p:sldId id="366" r:id="rId26"/>
    <p:sldId id="367" r:id="rId27"/>
    <p:sldId id="368" r:id="rId28"/>
    <p:sldId id="369" r:id="rId29"/>
    <p:sldId id="269" r:id="rId30"/>
    <p:sldId id="303" r:id="rId31"/>
    <p:sldId id="410" r:id="rId32"/>
    <p:sldId id="270" r:id="rId33"/>
    <p:sldId id="271" r:id="rId34"/>
    <p:sldId id="272" r:id="rId35"/>
    <p:sldId id="273" r:id="rId36"/>
    <p:sldId id="408" r:id="rId37"/>
    <p:sldId id="304" r:id="rId38"/>
    <p:sldId id="306" r:id="rId39"/>
    <p:sldId id="411" r:id="rId40"/>
    <p:sldId id="412" r:id="rId41"/>
    <p:sldId id="413" r:id="rId42"/>
    <p:sldId id="409" r:id="rId43"/>
    <p:sldId id="305" r:id="rId44"/>
    <p:sldId id="307" r:id="rId45"/>
    <p:sldId id="370" r:id="rId46"/>
    <p:sldId id="308" r:id="rId47"/>
    <p:sldId id="309" r:id="rId48"/>
    <p:sldId id="310" r:id="rId49"/>
    <p:sldId id="375" r:id="rId50"/>
    <p:sldId id="371" r:id="rId51"/>
    <p:sldId id="376" r:id="rId52"/>
    <p:sldId id="372" r:id="rId53"/>
    <p:sldId id="373" r:id="rId54"/>
    <p:sldId id="363" r:id="rId55"/>
    <p:sldId id="364" r:id="rId56"/>
    <p:sldId id="292" r:id="rId57"/>
    <p:sldId id="295" r:id="rId58"/>
    <p:sldId id="296" r:id="rId59"/>
    <p:sldId id="311" r:id="rId60"/>
    <p:sldId id="297" r:id="rId61"/>
    <p:sldId id="299" r:id="rId62"/>
    <p:sldId id="418" r:id="rId63"/>
    <p:sldId id="300" r:id="rId64"/>
    <p:sldId id="301" r:id="rId65"/>
    <p:sldId id="302"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65" r:id="rId85"/>
    <p:sldId id="330" r:id="rId86"/>
    <p:sldId id="331" r:id="rId87"/>
    <p:sldId id="332" r:id="rId88"/>
    <p:sldId id="333" r:id="rId89"/>
    <p:sldId id="334" r:id="rId90"/>
    <p:sldId id="335" r:id="rId91"/>
    <p:sldId id="336" r:id="rId92"/>
    <p:sldId id="337" r:id="rId93"/>
    <p:sldId id="37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87" r:id="rId112"/>
    <p:sldId id="388" r:id="rId113"/>
    <p:sldId id="355" r:id="rId114"/>
    <p:sldId id="414" r:id="rId115"/>
    <p:sldId id="415" r:id="rId116"/>
    <p:sldId id="356" r:id="rId117"/>
    <p:sldId id="357" r:id="rId118"/>
    <p:sldId id="358" r:id="rId119"/>
    <p:sldId id="359" r:id="rId120"/>
    <p:sldId id="360" r:id="rId121"/>
    <p:sldId id="361" r:id="rId122"/>
    <p:sldId id="362" r:id="rId123"/>
    <p:sldId id="378" r:id="rId124"/>
    <p:sldId id="382" r:id="rId125"/>
    <p:sldId id="386" r:id="rId126"/>
    <p:sldId id="390" r:id="rId127"/>
    <p:sldId id="391" r:id="rId128"/>
    <p:sldId id="392" r:id="rId129"/>
    <p:sldId id="393" r:id="rId130"/>
    <p:sldId id="394" r:id="rId131"/>
    <p:sldId id="397" r:id="rId132"/>
    <p:sldId id="398" r:id="rId133"/>
    <p:sldId id="396" r:id="rId134"/>
    <p:sldId id="389" r:id="rId135"/>
    <p:sldId id="383" r:id="rId136"/>
    <p:sldId id="384" r:id="rId137"/>
    <p:sldId id="385" r:id="rId1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5" Type="http://schemas.openxmlformats.org/officeDocument/2006/relationships/image" Target="../media/image51.wmf"/><Relationship Id="rId4"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115.wmf"/><Relationship Id="rId4"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1.wmf"/><Relationship Id="rId4" Type="http://schemas.openxmlformats.org/officeDocument/2006/relationships/image" Target="../media/image1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064357-2E77-4FD3-B2C0-1BCB228A2C48}" type="datetimeFigureOut">
              <a:rPr lang="en-US" smtClean="0"/>
              <a:pPr/>
              <a:t>12/9/2020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7A18CF-35BA-4405-AD5B-CD88CCEDC8D3}" type="slidenum">
              <a:rPr lang="en-US" smtClean="0"/>
              <a:pPr/>
              <a:t>‹#›</a:t>
            </a:fld>
            <a:endParaRPr lang="en-US"/>
          </a:p>
        </p:txBody>
      </p:sp>
    </p:spTree>
    <p:extLst>
      <p:ext uri="{BB962C8B-B14F-4D97-AF65-F5344CB8AC3E}">
        <p14:creationId xmlns="" xmlns:p14="http://schemas.microsoft.com/office/powerpoint/2010/main" val="3413152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FDF61DAC-087C-47FE-BAC1-AE1DC59BA48D}" type="slidenum">
              <a:rPr lang="zh-TW" altLang="en-US">
                <a:latin typeface="Arial" charset="0"/>
              </a:rPr>
              <a:pPr/>
              <a:t>22</a:t>
            </a:fld>
            <a:endParaRPr lang="en-US" altLang="zh-TW">
              <a:latin typeface="Arial"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altLang="zh-TW" smtClean="0">
                <a:ea typeface="PMingLiU" pitchFamily="18" charset="-120"/>
              </a:rPr>
              <a:t>Figure 14-8. Caption: Displacement, </a:t>
            </a:r>
            <a:r>
              <a:rPr lang="en-US" altLang="zh-TW" i="1" smtClean="0">
                <a:ea typeface="PMingLiU" pitchFamily="18" charset="-120"/>
              </a:rPr>
              <a:t>x</a:t>
            </a:r>
            <a:r>
              <a:rPr lang="en-US" altLang="zh-TW" smtClean="0">
                <a:ea typeface="PMingLiU" pitchFamily="18" charset="-120"/>
              </a:rPr>
              <a:t>, velocity, dx/dt, and acceleration, d</a:t>
            </a:r>
            <a:r>
              <a:rPr lang="en-US" altLang="zh-TW" baseline="30000" smtClean="0">
                <a:ea typeface="PMingLiU" pitchFamily="18" charset="-120"/>
              </a:rPr>
              <a:t>2</a:t>
            </a:r>
            <a:r>
              <a:rPr lang="en-US" altLang="zh-TW" smtClean="0">
                <a:ea typeface="PMingLiU" pitchFamily="18" charset="-120"/>
              </a:rPr>
              <a:t>x/dt</a:t>
            </a:r>
            <a:r>
              <a:rPr lang="en-US" altLang="zh-TW" baseline="30000" smtClean="0">
                <a:ea typeface="PMingLiU" pitchFamily="18" charset="-120"/>
              </a:rPr>
              <a:t>2</a:t>
            </a:r>
            <a:r>
              <a:rPr lang="en-US" altLang="zh-TW" smtClean="0">
                <a:ea typeface="PMingLiU" pitchFamily="18" charset="-120"/>
              </a:rPr>
              <a:t>, of a simple harmonic oscillator when </a:t>
            </a:r>
            <a:r>
              <a:rPr lang="el-GR" smtClean="0">
                <a:latin typeface="Times New Roman" pitchFamily="18" charset="0"/>
                <a:ea typeface="ＭＳ Ｐゴシック" pitchFamily="34" charset="-128"/>
                <a:cs typeface="Times New Roman" pitchFamily="18" charset="0"/>
              </a:rPr>
              <a:t>φ</a:t>
            </a:r>
            <a:r>
              <a:rPr lang="en-US" altLang="zh-TW" smtClean="0">
                <a:ea typeface="PMingLiU" pitchFamily="18" charset="-120"/>
              </a:rPr>
              <a:t> = 0.</a:t>
            </a:r>
          </a:p>
          <a:p>
            <a:pPr eaLnBrk="1" hangingPunct="1"/>
            <a:endParaRPr lang="zh-TW" altLang="en-US" smtClean="0">
              <a:ea typeface="PMingLiU" pitchFamily="18"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solidFill>
            <a:srgbClr val="FFFFFF"/>
          </a:solidFill>
          <a:ln/>
        </p:spPr>
      </p:sp>
      <p:sp>
        <p:nvSpPr>
          <p:cNvPr id="58371"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miter lim="800000"/>
            <a:headEnd/>
            <a:tailEnd/>
          </a:ln>
        </p:spPr>
        <p:txBody>
          <a:bodyPr/>
          <a:lstStyle/>
          <a:p>
            <a:fld id="{CC8886BF-1F60-4855-A56A-C048E361BC1E}" type="slidenum">
              <a:rPr lang="zh-TW" altLang="en-US">
                <a:latin typeface="Arial" charset="0"/>
              </a:rPr>
              <a:pPr/>
              <a:t>135</a:t>
            </a:fld>
            <a:endParaRPr lang="en-US" altLang="zh-TW">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r>
              <a:rPr lang="en-US" altLang="zh-TW" smtClean="0">
                <a:ea typeface="PMingLiU" pitchFamily="18" charset="-120"/>
              </a:rPr>
              <a:t>Figure 14-23. Caption: Resonance for lightly damped (A) and heavily damped (B) systems.</a:t>
            </a:r>
          </a:p>
          <a:p>
            <a:pPr eaLnBrk="1" hangingPunct="1"/>
            <a:endParaRPr lang="zh-TW" altLang="en-US" smtClean="0">
              <a:ea typeface="PMingLiU" pitchFamily="18"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miter lim="800000"/>
            <a:headEnd/>
            <a:tailEnd/>
          </a:ln>
        </p:spPr>
        <p:txBody>
          <a:bodyPr/>
          <a:lstStyle/>
          <a:p>
            <a:fld id="{8F96D458-22C0-4D6F-A197-59D63C89EF97}" type="slidenum">
              <a:rPr lang="zh-TW" altLang="en-US">
                <a:latin typeface="Arial" charset="0"/>
              </a:rPr>
              <a:pPr/>
              <a:t>136</a:t>
            </a:fld>
            <a:endParaRPr lang="en-US" altLang="zh-TW">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pPr eaLnBrk="1" hangingPunct="1"/>
            <a:endParaRPr lang="zh-TW" altLang="en-US" smtClean="0">
              <a:ea typeface="PMingLiU" pitchFamily="18"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miter lim="800000"/>
            <a:headEnd/>
            <a:tailEnd/>
          </a:ln>
        </p:spPr>
        <p:txBody>
          <a:bodyPr/>
          <a:lstStyle/>
          <a:p>
            <a:fld id="{A03940D3-D032-4C1B-A87A-BFC683EDDABE}" type="slidenum">
              <a:rPr lang="zh-TW" altLang="en-US">
                <a:latin typeface="Arial" charset="0"/>
              </a:rPr>
              <a:pPr/>
              <a:t>137</a:t>
            </a:fld>
            <a:endParaRPr lang="en-US" altLang="zh-TW">
              <a:latin typeface="Arial"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r>
              <a:rPr lang="en-US" altLang="zh-TW" smtClean="0">
                <a:ea typeface="PMingLiU" pitchFamily="18" charset="-120"/>
              </a:rPr>
              <a:t>Figure 14-26. Caption: Amplitude of a forced harmonic oscillator as a function of </a:t>
            </a:r>
            <a:r>
              <a:rPr lang="el-GR" smtClean="0">
                <a:latin typeface="Times New Roman" pitchFamily="18" charset="0"/>
                <a:ea typeface="ＭＳ Ｐゴシック" pitchFamily="34" charset="-128"/>
                <a:cs typeface="Times New Roman" pitchFamily="18" charset="0"/>
              </a:rPr>
              <a:t>ω</a:t>
            </a:r>
            <a:r>
              <a:rPr lang="en-US" altLang="zh-TW" smtClean="0">
                <a:latin typeface="Times New Roman" pitchFamily="18" charset="0"/>
                <a:ea typeface="PMingLiU" pitchFamily="18" charset="-120"/>
                <a:cs typeface="Times New Roman" pitchFamily="18" charset="0"/>
              </a:rPr>
              <a:t>.</a:t>
            </a:r>
            <a:r>
              <a:rPr lang="en-US" altLang="zh-TW" smtClean="0">
                <a:ea typeface="PMingLiU" pitchFamily="18" charset="-120"/>
              </a:rPr>
              <a:t> Curves A, B, and C correspond to light, heavy, and overdamped systems, respectively (Q = m</a:t>
            </a:r>
            <a:r>
              <a:rPr lang="el-GR" smtClean="0">
                <a:latin typeface="Times New Roman" pitchFamily="18" charset="0"/>
                <a:ea typeface="ＭＳ Ｐゴシック" pitchFamily="34" charset="-128"/>
                <a:cs typeface="Times New Roman" pitchFamily="18" charset="0"/>
              </a:rPr>
              <a:t>ω</a:t>
            </a:r>
            <a:r>
              <a:rPr lang="en-US" altLang="zh-TW" baseline="-25000" smtClean="0">
                <a:latin typeface="Times New Roman" pitchFamily="18" charset="0"/>
                <a:ea typeface="PMingLiU" pitchFamily="18" charset="-120"/>
              </a:rPr>
              <a:t>0</a:t>
            </a:r>
            <a:r>
              <a:rPr lang="en-US" altLang="zh-TW" smtClean="0">
                <a:latin typeface="Times New Roman" pitchFamily="18" charset="0"/>
                <a:ea typeface="PMingLiU" pitchFamily="18" charset="-120"/>
              </a:rPr>
              <a:t>/b = 6, 2, 0.71).</a:t>
            </a:r>
            <a:endParaRPr lang="el-GR" smtClean="0">
              <a:latin typeface="Times New Roman" pitchFamily="18" charset="0"/>
              <a:ea typeface="ＭＳ Ｐゴシック" pitchFamily="34" charset="-128"/>
              <a:cs typeface="Times New Roman" pitchFamily="18" charset="0"/>
            </a:endParaRPr>
          </a:p>
          <a:p>
            <a:pPr eaLnBrk="1" hangingPunct="1"/>
            <a:endParaRPr lang="zh-TW" altLang="en-US" smtClean="0">
              <a:ea typeface="PMingLiU" pitchFamily="18"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60593901-36C5-49D5-AA19-9C25B14C2834}" type="slidenum">
              <a:rPr lang="zh-TW" altLang="en-US">
                <a:latin typeface="Arial" charset="0"/>
              </a:rPr>
              <a:pPr/>
              <a:t>23</a:t>
            </a:fld>
            <a:endParaRPr lang="en-US" altLang="zh-TW">
              <a:latin typeface="Arial"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altLang="zh-TW" smtClean="0">
                <a:ea typeface="PMingLiU" pitchFamily="18" charset="-120"/>
              </a:rPr>
              <a:t>Figure 14-8. Caption: Displacement, </a:t>
            </a:r>
            <a:r>
              <a:rPr lang="en-US" altLang="zh-TW" i="1" smtClean="0">
                <a:ea typeface="PMingLiU" pitchFamily="18" charset="-120"/>
              </a:rPr>
              <a:t>x</a:t>
            </a:r>
            <a:r>
              <a:rPr lang="en-US" altLang="zh-TW" smtClean="0">
                <a:ea typeface="PMingLiU" pitchFamily="18" charset="-120"/>
              </a:rPr>
              <a:t>, velocity, dx/dt, and acceleration, d</a:t>
            </a:r>
            <a:r>
              <a:rPr lang="en-US" altLang="zh-TW" baseline="30000" smtClean="0">
                <a:ea typeface="PMingLiU" pitchFamily="18" charset="-120"/>
              </a:rPr>
              <a:t>2</a:t>
            </a:r>
            <a:r>
              <a:rPr lang="en-US" altLang="zh-TW" smtClean="0">
                <a:ea typeface="PMingLiU" pitchFamily="18" charset="-120"/>
              </a:rPr>
              <a:t>x/dt</a:t>
            </a:r>
            <a:r>
              <a:rPr lang="en-US" altLang="zh-TW" baseline="30000" smtClean="0">
                <a:ea typeface="PMingLiU" pitchFamily="18" charset="-120"/>
              </a:rPr>
              <a:t>2</a:t>
            </a:r>
            <a:r>
              <a:rPr lang="en-US" altLang="zh-TW" smtClean="0">
                <a:ea typeface="PMingLiU" pitchFamily="18" charset="-120"/>
              </a:rPr>
              <a:t>, of a simple harmonic oscillator when </a:t>
            </a:r>
            <a:r>
              <a:rPr lang="el-GR" smtClean="0">
                <a:latin typeface="Times New Roman" pitchFamily="18" charset="0"/>
                <a:ea typeface="ＭＳ Ｐゴシック" pitchFamily="34" charset="-128"/>
                <a:cs typeface="Times New Roman" pitchFamily="18" charset="0"/>
              </a:rPr>
              <a:t>φ</a:t>
            </a:r>
            <a:r>
              <a:rPr lang="en-US" altLang="zh-TW" smtClean="0">
                <a:ea typeface="PMingLiU" pitchFamily="18" charset="-120"/>
              </a:rPr>
              <a:t> = 0.</a:t>
            </a:r>
          </a:p>
          <a:p>
            <a:pPr eaLnBrk="1" hangingPunct="1"/>
            <a:endParaRPr lang="zh-TW" altLang="en-US" smtClean="0">
              <a:ea typeface="PMingLiU" pitchFamily="18" charset="-12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miter lim="800000"/>
            <a:headEnd/>
            <a:tailEnd/>
          </a:ln>
        </p:spPr>
        <p:txBody>
          <a:bodyPr/>
          <a:lstStyle/>
          <a:p>
            <a:fld id="{C1EADB83-D1E3-4373-AB02-A0A0736EC575}" type="slidenum">
              <a:rPr lang="zh-TW" altLang="en-US"/>
              <a:pPr/>
              <a:t>39</a:t>
            </a:fld>
            <a:endParaRPr lang="en-US" altLang="zh-TW"/>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r>
              <a:rPr lang="en-US" altLang="zh-TW" smtClean="0">
                <a:latin typeface="Arial" pitchFamily="34" charset="0"/>
                <a:ea typeface="PMingLiU" pitchFamily="18" charset="-120"/>
              </a:rPr>
              <a:t>Solution: a. E = ½ </a:t>
            </a:r>
            <a:r>
              <a:rPr lang="en-US" altLang="zh-TW" i="1" smtClean="0">
                <a:latin typeface="Arial" pitchFamily="34" charset="0"/>
                <a:ea typeface="PMingLiU" pitchFamily="18" charset="-120"/>
              </a:rPr>
              <a:t>kA</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 9.80 x 10</a:t>
            </a:r>
            <a:r>
              <a:rPr lang="en-US" altLang="zh-TW" baseline="30000" smtClean="0">
                <a:latin typeface="Arial" pitchFamily="34" charset="0"/>
                <a:ea typeface="PMingLiU" pitchFamily="18" charset="-120"/>
              </a:rPr>
              <a:t>-2 </a:t>
            </a:r>
            <a:r>
              <a:rPr lang="en-US" altLang="zh-TW" smtClean="0">
                <a:latin typeface="Arial" pitchFamily="34" charset="0"/>
                <a:ea typeface="PMingLiU" pitchFamily="18" charset="-120"/>
              </a:rPr>
              <a:t>J.</a:t>
            </a:r>
          </a:p>
          <a:p>
            <a:pPr eaLnBrk="1" hangingPunct="1"/>
            <a:r>
              <a:rPr lang="en-US" altLang="zh-TW" smtClean="0">
                <a:latin typeface="Arial" pitchFamily="34" charset="0"/>
                <a:ea typeface="PMingLiU" pitchFamily="18" charset="-120"/>
              </a:rPr>
              <a:t>b. </a:t>
            </a:r>
            <a:r>
              <a:rPr lang="en-US" altLang="zh-TW" i="1" smtClean="0">
                <a:latin typeface="Arial" pitchFamily="34" charset="0"/>
                <a:ea typeface="PMingLiU" pitchFamily="18" charset="-120"/>
              </a:rPr>
              <a:t>U</a:t>
            </a:r>
            <a:r>
              <a:rPr lang="en-US" altLang="zh-TW" smtClean="0">
                <a:latin typeface="Arial" pitchFamily="34" charset="0"/>
                <a:ea typeface="PMingLiU" pitchFamily="18" charset="-120"/>
              </a:rPr>
              <a:t> = ½ </a:t>
            </a:r>
            <a:r>
              <a:rPr lang="en-US" altLang="zh-TW" i="1" smtClean="0">
                <a:latin typeface="Arial" pitchFamily="34" charset="0"/>
                <a:ea typeface="PMingLiU" pitchFamily="18" charset="-120"/>
              </a:rPr>
              <a:t>kx</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 (9.80 x 10</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J) cos</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8.08t, </a:t>
            </a:r>
            <a:r>
              <a:rPr lang="en-US" altLang="zh-TW" i="1" smtClean="0">
                <a:latin typeface="Arial" pitchFamily="34" charset="0"/>
                <a:ea typeface="PMingLiU" pitchFamily="18" charset="-120"/>
              </a:rPr>
              <a:t>K</a:t>
            </a:r>
            <a:r>
              <a:rPr lang="en-US" altLang="zh-TW" smtClean="0">
                <a:latin typeface="Arial" pitchFamily="34" charset="0"/>
                <a:ea typeface="PMingLiU" pitchFamily="18" charset="-120"/>
              </a:rPr>
              <a:t> = ½ </a:t>
            </a:r>
            <a:r>
              <a:rPr lang="en-US" altLang="zh-TW" i="1" smtClean="0">
                <a:latin typeface="Arial" pitchFamily="34" charset="0"/>
                <a:ea typeface="PMingLiU" pitchFamily="18" charset="-120"/>
              </a:rPr>
              <a:t>mv</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 (9.80 x 10</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J) sin</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8.08</a:t>
            </a:r>
            <a:r>
              <a:rPr lang="en-US" altLang="zh-TW" i="1" smtClean="0">
                <a:latin typeface="Arial" pitchFamily="34" charset="0"/>
                <a:ea typeface="PMingLiU" pitchFamily="18" charset="-120"/>
              </a:rPr>
              <a:t>t</a:t>
            </a:r>
            <a:r>
              <a:rPr lang="en-US" altLang="zh-TW" smtClean="0">
                <a:latin typeface="Arial" pitchFamily="34" charset="0"/>
                <a:ea typeface="PMingLiU" pitchFamily="18" charset="-120"/>
              </a:rPr>
              <a:t>.</a:t>
            </a:r>
          </a:p>
          <a:p>
            <a:pPr eaLnBrk="1" hangingPunct="1"/>
            <a:r>
              <a:rPr lang="en-US" altLang="zh-TW" smtClean="0">
                <a:latin typeface="Arial" pitchFamily="34" charset="0"/>
                <a:ea typeface="PMingLiU" pitchFamily="18" charset="-120"/>
              </a:rPr>
              <a:t>c. </a:t>
            </a:r>
            <a:r>
              <a:rPr lang="en-US" altLang="zh-TW" i="1" smtClean="0">
                <a:latin typeface="Arial" pitchFamily="34" charset="0"/>
                <a:ea typeface="PMingLiU" pitchFamily="18" charset="-120"/>
              </a:rPr>
              <a:t>v</a:t>
            </a:r>
            <a:r>
              <a:rPr lang="en-US" altLang="zh-TW" smtClean="0">
                <a:latin typeface="Arial" pitchFamily="34" charset="0"/>
                <a:ea typeface="PMingLiU" pitchFamily="18" charset="-120"/>
              </a:rPr>
              <a:t> = 0.70 m/s</a:t>
            </a:r>
          </a:p>
          <a:p>
            <a:pPr eaLnBrk="1" hangingPunct="1"/>
            <a:r>
              <a:rPr lang="en-US" altLang="zh-TW" smtClean="0">
                <a:latin typeface="Arial" pitchFamily="34" charset="0"/>
                <a:ea typeface="PMingLiU" pitchFamily="18" charset="-120"/>
              </a:rPr>
              <a:t>d. </a:t>
            </a:r>
            <a:r>
              <a:rPr lang="en-US" altLang="zh-TW" i="1" smtClean="0">
                <a:latin typeface="Arial" pitchFamily="34" charset="0"/>
                <a:ea typeface="PMingLiU" pitchFamily="18" charset="-120"/>
              </a:rPr>
              <a:t>U</a:t>
            </a:r>
            <a:r>
              <a:rPr lang="en-US" altLang="zh-TW" smtClean="0">
                <a:latin typeface="Arial" pitchFamily="34" charset="0"/>
                <a:ea typeface="PMingLiU" pitchFamily="18" charset="-120"/>
              </a:rPr>
              <a:t> = 2.5 x 10</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J, </a:t>
            </a:r>
            <a:r>
              <a:rPr lang="en-US" altLang="zh-TW" i="1" smtClean="0">
                <a:latin typeface="Arial" pitchFamily="34" charset="0"/>
                <a:ea typeface="PMingLiU" pitchFamily="18" charset="-120"/>
              </a:rPr>
              <a:t>K</a:t>
            </a:r>
            <a:r>
              <a:rPr lang="en-US" altLang="zh-TW" smtClean="0">
                <a:latin typeface="Arial" pitchFamily="34" charset="0"/>
                <a:ea typeface="PMingLiU" pitchFamily="18" charset="-120"/>
              </a:rPr>
              <a:t> = </a:t>
            </a:r>
            <a:r>
              <a:rPr lang="en-US" altLang="zh-TW" i="1" smtClean="0">
                <a:latin typeface="Arial" pitchFamily="34" charset="0"/>
                <a:ea typeface="PMingLiU" pitchFamily="18" charset="-120"/>
              </a:rPr>
              <a:t>E</a:t>
            </a:r>
            <a:r>
              <a:rPr lang="en-US" altLang="zh-TW" smtClean="0">
                <a:latin typeface="Arial" pitchFamily="34" charset="0"/>
                <a:ea typeface="PMingLiU" pitchFamily="18" charset="-120"/>
              </a:rPr>
              <a:t> – </a:t>
            </a:r>
            <a:r>
              <a:rPr lang="en-US" altLang="zh-TW" i="1" smtClean="0">
                <a:latin typeface="Arial" pitchFamily="34" charset="0"/>
                <a:ea typeface="PMingLiU" pitchFamily="18" charset="-120"/>
              </a:rPr>
              <a:t>U</a:t>
            </a:r>
            <a:r>
              <a:rPr lang="en-US" altLang="zh-TW" smtClean="0">
                <a:latin typeface="Arial" pitchFamily="34" charset="0"/>
                <a:ea typeface="PMingLiU" pitchFamily="18" charset="-120"/>
              </a:rPr>
              <a:t> = 7.3 x 10</a:t>
            </a:r>
            <a:r>
              <a:rPr lang="en-US" altLang="zh-TW" baseline="30000" smtClean="0">
                <a:latin typeface="Arial" pitchFamily="34" charset="0"/>
                <a:ea typeface="PMingLiU" pitchFamily="18" charset="-120"/>
              </a:rPr>
              <a:t>-2</a:t>
            </a:r>
            <a:r>
              <a:rPr lang="en-US" altLang="zh-TW" smtClean="0">
                <a:latin typeface="Arial" pitchFamily="34" charset="0"/>
                <a:ea typeface="PMingLiU" pitchFamily="18" charset="-120"/>
              </a:rPr>
              <a:t> J.</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6"/>
          <p:cNvSpPr>
            <a:spLocks noGrp="1" noChangeArrowheads="1"/>
          </p:cNvSpPr>
          <p:nvPr>
            <p:ph type="ftr" sz="quarter" idx="4"/>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pitchFamily="34" charset="0"/>
                <a:ea typeface="ＭＳ Ｐゴシック" pitchFamily="34" charset="-128"/>
              </a:defRPr>
            </a:lvl1pPr>
            <a:lvl2pPr marL="702756" indent="-270291" eaLnBrk="0" hangingPunct="0">
              <a:defRPr sz="2600">
                <a:solidFill>
                  <a:schemeClr val="tx1"/>
                </a:solidFill>
                <a:latin typeface="Arial" pitchFamily="34" charset="0"/>
                <a:ea typeface="ＭＳ Ｐゴシック" pitchFamily="34" charset="-128"/>
              </a:defRPr>
            </a:lvl2pPr>
            <a:lvl3pPr marL="1081164" indent="-216233" eaLnBrk="0" hangingPunct="0">
              <a:defRPr sz="2600">
                <a:solidFill>
                  <a:schemeClr val="tx1"/>
                </a:solidFill>
                <a:latin typeface="Arial" pitchFamily="34" charset="0"/>
                <a:ea typeface="ＭＳ Ｐゴシック" pitchFamily="34" charset="-128"/>
              </a:defRPr>
            </a:lvl3pPr>
            <a:lvl4pPr marL="1513629" indent="-216233" eaLnBrk="0" hangingPunct="0">
              <a:defRPr sz="2600">
                <a:solidFill>
                  <a:schemeClr val="tx1"/>
                </a:solidFill>
                <a:latin typeface="Arial" pitchFamily="34" charset="0"/>
                <a:ea typeface="ＭＳ Ｐゴシック" pitchFamily="34" charset="-128"/>
              </a:defRPr>
            </a:lvl4pPr>
            <a:lvl5pPr marL="1946095" indent="-216233" eaLnBrk="0" hangingPunct="0">
              <a:defRPr sz="2600">
                <a:solidFill>
                  <a:schemeClr val="tx1"/>
                </a:solidFill>
                <a:latin typeface="Arial" pitchFamily="34" charset="0"/>
                <a:ea typeface="ＭＳ Ｐゴシック" pitchFamily="34" charset="-128"/>
              </a:defRPr>
            </a:lvl5pPr>
            <a:lvl6pPr marL="2378560"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6pPr>
            <a:lvl7pPr marL="2811026"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7pPr>
            <a:lvl8pPr marL="3243491"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8pPr>
            <a:lvl9pPr marL="3675957"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9pPr>
          </a:lstStyle>
          <a:p>
            <a:pPr eaLnBrk="1" hangingPunct="1"/>
            <a:r>
              <a:rPr lang="en-US" sz="1100">
                <a:latin typeface="Times New Roman" pitchFamily="18" charset="0"/>
              </a:rPr>
              <a:t>Class 27</a:t>
            </a:r>
          </a:p>
        </p:txBody>
      </p:sp>
      <p:sp>
        <p:nvSpPr>
          <p:cNvPr id="5837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pitchFamily="34" charset="0"/>
                <a:ea typeface="ＭＳ Ｐゴシック" pitchFamily="34" charset="-128"/>
              </a:defRPr>
            </a:lvl1pPr>
            <a:lvl2pPr marL="702756" indent="-270291" eaLnBrk="0" hangingPunct="0">
              <a:defRPr sz="2600">
                <a:solidFill>
                  <a:schemeClr val="tx1"/>
                </a:solidFill>
                <a:latin typeface="Arial" pitchFamily="34" charset="0"/>
                <a:ea typeface="ＭＳ Ｐゴシック" pitchFamily="34" charset="-128"/>
              </a:defRPr>
            </a:lvl2pPr>
            <a:lvl3pPr marL="1081164" indent="-216233" eaLnBrk="0" hangingPunct="0">
              <a:defRPr sz="2600">
                <a:solidFill>
                  <a:schemeClr val="tx1"/>
                </a:solidFill>
                <a:latin typeface="Arial" pitchFamily="34" charset="0"/>
                <a:ea typeface="ＭＳ Ｐゴシック" pitchFamily="34" charset="-128"/>
              </a:defRPr>
            </a:lvl3pPr>
            <a:lvl4pPr marL="1513629" indent="-216233" eaLnBrk="0" hangingPunct="0">
              <a:defRPr sz="2600">
                <a:solidFill>
                  <a:schemeClr val="tx1"/>
                </a:solidFill>
                <a:latin typeface="Arial" pitchFamily="34" charset="0"/>
                <a:ea typeface="ＭＳ Ｐゴシック" pitchFamily="34" charset="-128"/>
              </a:defRPr>
            </a:lvl4pPr>
            <a:lvl5pPr marL="1946095" indent="-216233" eaLnBrk="0" hangingPunct="0">
              <a:defRPr sz="2600">
                <a:solidFill>
                  <a:schemeClr val="tx1"/>
                </a:solidFill>
                <a:latin typeface="Arial" pitchFamily="34" charset="0"/>
                <a:ea typeface="ＭＳ Ｐゴシック" pitchFamily="34" charset="-128"/>
              </a:defRPr>
            </a:lvl5pPr>
            <a:lvl6pPr marL="2378560"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6pPr>
            <a:lvl7pPr marL="2811026"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7pPr>
            <a:lvl8pPr marL="3243491"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8pPr>
            <a:lvl9pPr marL="3675957" indent="-216233" eaLnBrk="0" fontAlgn="base" hangingPunct="0">
              <a:spcBef>
                <a:spcPct val="20000"/>
              </a:spcBef>
              <a:spcAft>
                <a:spcPct val="0"/>
              </a:spcAft>
              <a:defRPr sz="2600">
                <a:solidFill>
                  <a:schemeClr val="tx1"/>
                </a:solidFill>
                <a:latin typeface="Arial" pitchFamily="34" charset="0"/>
                <a:ea typeface="ＭＳ Ｐゴシック" pitchFamily="34" charset="-128"/>
              </a:defRPr>
            </a:lvl9pPr>
          </a:lstStyle>
          <a:p>
            <a:pPr eaLnBrk="1" hangingPunct="1"/>
            <a:fld id="{E59776F5-3289-46AE-963E-C31109EDD3FF}" type="slidenum">
              <a:rPr lang="en-US" sz="1100">
                <a:latin typeface="Times New Roman" pitchFamily="18" charset="0"/>
              </a:rPr>
              <a:pPr eaLnBrk="1" hangingPunct="1"/>
              <a:t>62</a:t>
            </a:fld>
            <a:endParaRPr lang="en-US" sz="1100">
              <a:latin typeface="Times New Roman" pitchFamily="18"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54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8C7E13F-8D62-4F46-BB32-F68436DA0537}" type="slidenum">
              <a:rPr lang="en-US" smtClean="0"/>
              <a:pPr/>
              <a:t>103</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miter lim="800000"/>
            <a:headEnd/>
            <a:tailEnd/>
          </a:ln>
        </p:spPr>
        <p:txBody>
          <a:bodyPr/>
          <a:lstStyle/>
          <a:p>
            <a:fld id="{62E7078E-CBB0-44F8-9373-64119C708490}" type="slidenum">
              <a:rPr lang="zh-TW" altLang="en-US">
                <a:latin typeface="Arial" charset="0"/>
              </a:rPr>
              <a:pPr/>
              <a:t>123</a:t>
            </a:fld>
            <a:endParaRPr lang="en-US" altLang="zh-TW">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p:spPr>
        <p:txBody>
          <a:bodyPr/>
          <a:lstStyle/>
          <a:p>
            <a:pPr eaLnBrk="1" hangingPunct="1"/>
            <a:endParaRPr lang="zh-TW" altLang="en-US" dirty="0" smtClean="0">
              <a:ea typeface="PMingLiU" pitchFamily="18" charset="-12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solidFill>
            <a:srgbClr val="FFFFFF"/>
          </a:solidFill>
          <a:ln/>
        </p:spPr>
      </p:sp>
      <p:sp>
        <p:nvSpPr>
          <p:cNvPr id="55299"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solidFill>
            <a:srgbClr val="FFFFFF"/>
          </a:solidFill>
          <a:ln/>
        </p:spPr>
      </p:sp>
      <p:sp>
        <p:nvSpPr>
          <p:cNvPr id="56323"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solidFill>
            <a:srgbClr val="FFFFFF"/>
          </a:solidFill>
          <a:ln/>
        </p:spPr>
      </p:sp>
      <p:sp>
        <p:nvSpPr>
          <p:cNvPr id="57347"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460774B1-BFD3-46C3-98DE-05D8B67E9D5D}"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transition advTm="100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1"/>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435100" y="274638"/>
            <a:ext cx="7499350" cy="5973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3"/>
          <p:cNvSpPr>
            <a:spLocks noGrp="1"/>
          </p:cNvSpPr>
          <p:nvPr>
            <p:ph type="dt" sz="half" idx="10"/>
          </p:nvPr>
        </p:nvSpPr>
        <p:spPr/>
        <p:txBody>
          <a:bodyPr/>
          <a:lstStyle>
            <a:lvl1pPr>
              <a:defRPr/>
            </a:lvl1pPr>
          </a:lstStyle>
          <a:p>
            <a:pPr>
              <a:defRPr/>
            </a:pPr>
            <a:fld id="{F27B6077-364E-4E3F-AEA5-9515B155A9A5}" type="datetimeFigureOut">
              <a:rPr lang="en-US"/>
              <a:pPr>
                <a:defRPr/>
              </a:pPr>
              <a:t>12/9/2020</a:t>
            </a:fld>
            <a:endParaRPr lang="en-US"/>
          </a:p>
        </p:txBody>
      </p:sp>
      <p:sp>
        <p:nvSpPr>
          <p:cNvPr id="4" name="Footer Placeholder 9"/>
          <p:cNvSpPr>
            <a:spLocks noGrp="1"/>
          </p:cNvSpPr>
          <p:nvPr>
            <p:ph type="ftr" sz="quarter" idx="11"/>
          </p:nvPr>
        </p:nvSpPr>
        <p:spPr/>
        <p:txBody>
          <a:bodyPr/>
          <a:lstStyle>
            <a:lvl1pPr>
              <a:defRPr/>
            </a:lvl1pPr>
          </a:lstStyle>
          <a:p>
            <a:pPr>
              <a:defRPr/>
            </a:pPr>
            <a:endParaRPr lang="en-US"/>
          </a:p>
        </p:txBody>
      </p:sp>
      <p:sp>
        <p:nvSpPr>
          <p:cNvPr id="5" name="Slide Number Placeholder 21"/>
          <p:cNvSpPr>
            <a:spLocks noGrp="1"/>
          </p:cNvSpPr>
          <p:nvPr>
            <p:ph type="sldNum" sz="quarter" idx="12"/>
          </p:nvPr>
        </p:nvSpPr>
        <p:spPr/>
        <p:txBody>
          <a:bodyPr/>
          <a:lstStyle>
            <a:lvl1pPr>
              <a:defRPr/>
            </a:lvl1pPr>
          </a:lstStyle>
          <a:p>
            <a:pPr>
              <a:defRPr/>
            </a:pPr>
            <a:fld id="{9FB02CA1-4046-4A4A-8681-4474927CF58F}" type="slidenum">
              <a:rPr lang="en-US"/>
              <a:pPr>
                <a:defRPr/>
              </a:pPr>
              <a:t>‹#›</a:t>
            </a:fld>
            <a:endParaRPr lang="en-US"/>
          </a:p>
        </p:txBody>
      </p:sp>
    </p:spTree>
  </p:cSld>
  <p:clrMapOvr>
    <a:masterClrMapping/>
  </p:clrMapOvr>
  <p:transition advTm="100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428CE-A70B-4B6F-AB8C-9A203E5D2BE0}"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774B1-BFD3-46C3-98DE-05D8B67E9D5D}" type="slidenum">
              <a:rPr lang="en-US" smtClean="0"/>
              <a:pPr/>
              <a:t>‹#›</a:t>
            </a:fld>
            <a:endParaRPr lang="en-US"/>
          </a:p>
        </p:txBody>
      </p:sp>
    </p:spTree>
  </p:cSld>
  <p:clrMapOvr>
    <a:masterClrMapping/>
  </p:clrMapOvr>
  <p:transition advTm="100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428CE-A70B-4B6F-AB8C-9A203E5D2BE0}"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774B1-BFD3-46C3-98DE-05D8B67E9D5D}" type="slidenum">
              <a:rPr lang="en-US" smtClean="0"/>
              <a:pPr/>
              <a:t>‹#›</a:t>
            </a:fld>
            <a:endParaRPr lang="en-US"/>
          </a:p>
        </p:txBody>
      </p:sp>
    </p:spTree>
  </p:cSld>
  <p:clrMapOvr>
    <a:masterClrMapping/>
  </p:clrMapOvr>
  <p:transition advTm="100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428CE-A70B-4B6F-AB8C-9A203E5D2BE0}"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774B1-BFD3-46C3-98DE-05D8B67E9D5D}" type="slidenum">
              <a:rPr lang="en-US" smtClean="0"/>
              <a:pPr/>
              <a:t>‹#›</a:t>
            </a:fld>
            <a:endParaRPr lang="en-US"/>
          </a:p>
        </p:txBody>
      </p:sp>
    </p:spTree>
  </p:cSld>
  <p:clrMapOvr>
    <a:masterClrMapping/>
  </p:clrMapOvr>
  <p:transition advTm="100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428CE-A70B-4B6F-AB8C-9A203E5D2BE0}" type="datetimeFigureOut">
              <a:rPr lang="en-US" smtClean="0"/>
              <a:pPr/>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774B1-BFD3-46C3-98DE-05D8B67E9D5D}" type="slidenum">
              <a:rPr lang="en-US" smtClean="0"/>
              <a:pPr/>
              <a:t>‹#›</a:t>
            </a:fld>
            <a:endParaRPr lang="en-US"/>
          </a:p>
        </p:txBody>
      </p:sp>
    </p:spTree>
  </p:cSld>
  <p:clrMapOvr>
    <a:masterClrMapping/>
  </p:clrMapOvr>
  <p:transition advTm="1000"/>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60774B1-BFD3-46C3-98DE-05D8B67E9D5D}"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transition advTm="100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60774B1-BFD3-46C3-98DE-05D8B67E9D5D}"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1"/>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60774B1-BFD3-46C3-98DE-05D8B67E9D5D}" type="slidenum">
              <a:rPr lang="en-US" smtClean="0"/>
              <a:pPr/>
              <a:t>‹#›</a:t>
            </a:fld>
            <a:endParaRPr lang="en-US"/>
          </a:p>
        </p:txBody>
      </p:sp>
    </p:spTree>
  </p:cSld>
  <p:clrMapOvr>
    <a:masterClrMapping/>
  </p:clrMapOvr>
  <p:transition advTm="100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AA428CE-A70B-4B6F-AB8C-9A203E5D2BE0}" type="datetimeFigureOut">
              <a:rPr lang="en-US" smtClean="0"/>
              <a:pPr/>
              <a:t>12/9/2020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60774B1-BFD3-46C3-98DE-05D8B67E9D5D}"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4"/>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2"/>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transition advTm="100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6"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8" y="21103"/>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2" y="1055078"/>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4"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AA428CE-A70B-4B6F-AB8C-9A203E5D2BE0}" type="datetimeFigureOut">
              <a:rPr lang="en-US" smtClean="0"/>
              <a:pPr/>
              <a:t>12/9/2020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60774B1-BFD3-46C3-98DE-05D8B67E9D5D}"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advTm="100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ideo" Target="file:///C:\twave.avi"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72.bin"/><Relationship Id="rId5" Type="http://schemas.openxmlformats.org/officeDocument/2006/relationships/image" Target="../media/image143.png"/><Relationship Id="rId4" Type="http://schemas.openxmlformats.org/officeDocument/2006/relationships/oleObject" Target="../embeddings/oleObject71.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75.bin"/><Relationship Id="rId5" Type="http://schemas.openxmlformats.org/officeDocument/2006/relationships/oleObject" Target="../embeddings/oleObject74.bin"/><Relationship Id="rId4" Type="http://schemas.openxmlformats.org/officeDocument/2006/relationships/image" Target="../media/image147.png"/></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33.v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oleObject" Target="../embeddings/oleObject78.bin"/></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oleObject" Target="../embeddings/oleObject79.bin"/></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oleObject" Target="../embeddings/oleObject8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oleObject" Target="../embeddings/oleObject83.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8.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39.v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40.v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41.v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6.xml"/><Relationship Id="rId4" Type="http://schemas.openxmlformats.org/officeDocument/2006/relationships/image" Target="../media/image171.jpe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88.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94.bin"/><Relationship Id="rId5" Type="http://schemas.openxmlformats.org/officeDocument/2006/relationships/oleObject" Target="../embeddings/oleObject93.bin"/><Relationship Id="rId4" Type="http://schemas.openxmlformats.org/officeDocument/2006/relationships/oleObject" Target="../embeddings/oleObject92.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97.bin"/><Relationship Id="rId5" Type="http://schemas.openxmlformats.org/officeDocument/2006/relationships/oleObject" Target="../embeddings/oleObject96.bin"/><Relationship Id="rId4" Type="http://schemas.openxmlformats.org/officeDocument/2006/relationships/oleObject" Target="../embeddings/oleObject95.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Tacoma.mov" TargetMode="External"/><Relationship Id="rId4" Type="http://schemas.openxmlformats.org/officeDocument/2006/relationships/image" Target="../media/image183.png"/></Relationships>
</file>

<file path=ppt/slides/_rels/slide133.xml.rels><?xml version="1.0" encoding="UTF-8" standalone="yes"?>
<Relationships xmlns="http://schemas.openxmlformats.org/package/2006/relationships"><Relationship Id="rId3" Type="http://schemas.openxmlformats.org/officeDocument/2006/relationships/hyperlink" Target="http://modland.nascom.nasa.gov/~jack/" TargetMode="External"/><Relationship Id="rId7" Type="http://schemas.openxmlformats.org/officeDocument/2006/relationships/image" Target="../media/image184.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nasa.gov/" TargetMode="External"/><Relationship Id="rId5" Type="http://schemas.openxmlformats.org/officeDocument/2006/relationships/hyperlink" Target="http://www.gsfc.nasa.gov/" TargetMode="External"/><Relationship Id="rId4" Type="http://schemas.openxmlformats.org/officeDocument/2006/relationships/hyperlink" Target="http://rapidfire.sci.gsfc.nasa.gov/"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Microsoft_Office_Excel_97-2003_Worksheet2.xls"/><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3.jpeg"/><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8.v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oleObject" Target="../embeddings/oleObject17.bin"/></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oleObject" Target="../embeddings/oleObject29.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16.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4.xml"/><Relationship Id="rId1" Type="http://schemas.openxmlformats.org/officeDocument/2006/relationships/vmlDrawing" Target="../drawings/vmlDrawing17.v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oleObject" Target="../embeddings/oleObject36.bin"/><Relationship Id="rId9" Type="http://schemas.openxmlformats.org/officeDocument/2006/relationships/oleObject" Target="../embeddings/oleObject41.bin"/></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vmlDrawing" Target="../drawings/vmlDrawing20.vml"/><Relationship Id="rId4" Type="http://schemas.openxmlformats.org/officeDocument/2006/relationships/oleObject" Target="../embeddings/oleObject42.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4.xml"/><Relationship Id="rId7" Type="http://schemas.openxmlformats.org/officeDocument/2006/relationships/image" Target="../media/image82.jpe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jpeg"/><Relationship Id="rId10" Type="http://schemas.openxmlformats.org/officeDocument/2006/relationships/image" Target="../media/image85.png"/><Relationship Id="rId4" Type="http://schemas.openxmlformats.org/officeDocument/2006/relationships/image" Target="../media/image79.jpeg"/><Relationship Id="rId9"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1.v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oleObject" Target="../embeddings/oleObject44.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46.bin"/><Relationship Id="rId5" Type="http://schemas.openxmlformats.org/officeDocument/2006/relationships/hyperlink" Target="http://en.wikipedia.org/wiki/Kirchhoff's_voltage_law" TargetMode="External"/><Relationship Id="rId4" Type="http://schemas.openxmlformats.org/officeDocument/2006/relationships/oleObject" Target="../embeddings/oleObject45.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oleObject" Target="../embeddings/oleObject50.bin"/></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oleObject" Target="../embeddings/oleObject52.bin"/></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12.xml"/><Relationship Id="rId1" Type="http://schemas.openxmlformats.org/officeDocument/2006/relationships/vmlDrawing" Target="../drawings/vmlDrawing25.vml"/><Relationship Id="rId4" Type="http://schemas.openxmlformats.org/officeDocument/2006/relationships/oleObject" Target="../embeddings/oleObject53.bin"/></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54.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hyperlink" Target="http://en.wikipedia.org/wiki/Kirchhoff's_voltage_law" TargetMode="External"/><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1.bin"/><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twave.avi" TargetMode="External"/><Relationship Id="rId1" Type="http://schemas.openxmlformats.org/officeDocument/2006/relationships/video" Target="file:///C:\lwave.avi" TargetMode="External"/><Relationship Id="rId5" Type="http://schemas.openxmlformats.org/officeDocument/2006/relationships/image" Target="../media/image133.png"/><Relationship Id="rId4" Type="http://schemas.openxmlformats.org/officeDocument/2006/relationships/image" Target="../media/image132.png"/></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video" Target="file:///C:\twave.avi" TargetMode="External"/><Relationship Id="rId7" Type="http://schemas.openxmlformats.org/officeDocument/2006/relationships/image" Target="../media/image133.png"/><Relationship Id="rId2" Type="http://schemas.openxmlformats.org/officeDocument/2006/relationships/video" Target="file:///C:\tspeed.avi" TargetMode="External"/><Relationship Id="rId1" Type="http://schemas.openxmlformats.org/officeDocument/2006/relationships/vmlDrawing" Target="../drawings/vmlDrawing30.vml"/><Relationship Id="rId6" Type="http://schemas.openxmlformats.org/officeDocument/2006/relationships/image" Target="../media/image137.png"/><Relationship Id="rId5" Type="http://schemas.openxmlformats.org/officeDocument/2006/relationships/oleObject" Target="../embeddings/oleObject69.bin"/><Relationship Id="rId4"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9200" y="514350"/>
            <a:ext cx="6400800" cy="2585323"/>
          </a:xfrm>
          <a:prstGeom prst="rect">
            <a:avLst/>
          </a:prstGeom>
        </p:spPr>
        <p:txBody>
          <a:bodyPr wrap="square">
            <a:spAutoFit/>
          </a:bodyPr>
          <a:lstStyle/>
          <a:p>
            <a:endParaRPr lang="en-US" dirty="0"/>
          </a:p>
          <a:p>
            <a:r>
              <a:rPr lang="en-US" dirty="0"/>
              <a:t> </a:t>
            </a:r>
            <a:r>
              <a:rPr lang="en-US" sz="3600" dirty="0" smtClean="0"/>
              <a:t>United International University</a:t>
            </a:r>
            <a:endParaRPr lang="en-US" sz="3600" dirty="0"/>
          </a:p>
          <a:p>
            <a:r>
              <a:rPr lang="en-US" sz="3600" smtClean="0"/>
              <a:t>PHY 2105</a:t>
            </a:r>
            <a:endParaRPr lang="en-US" sz="3600" dirty="0"/>
          </a:p>
          <a:p>
            <a:r>
              <a:rPr lang="en-US" sz="3600" b="1" dirty="0" smtClean="0"/>
              <a:t> Mechanics, Waves and Oscillation, Physical Optics </a:t>
            </a:r>
            <a:endParaRPr lang="en-US" sz="3600" b="1"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685800"/>
            <a:ext cx="7848600" cy="4401205"/>
          </a:xfrm>
          <a:prstGeom prst="rect">
            <a:avLst/>
          </a:prstGeom>
        </p:spPr>
        <p:txBody>
          <a:bodyPr wrap="square">
            <a:spAutoFit/>
          </a:bodyPr>
          <a:lstStyle/>
          <a:p>
            <a:r>
              <a:rPr lang="en-US" sz="2800" b="1" dirty="0"/>
              <a:t>Oscillatory </a:t>
            </a:r>
            <a:r>
              <a:rPr lang="en-US" sz="2800" b="1" dirty="0" smtClean="0"/>
              <a:t>Phenomena</a:t>
            </a:r>
          </a:p>
          <a:p>
            <a:endParaRPr lang="en-US" sz="2800" b="1" dirty="0"/>
          </a:p>
          <a:p>
            <a:r>
              <a:rPr lang="en-US" sz="2800" b="1" dirty="0" smtClean="0"/>
              <a:t>… </a:t>
            </a:r>
            <a:r>
              <a:rPr lang="en-US" sz="2800" b="1" dirty="0"/>
              <a:t>observed in many physical systems …</a:t>
            </a:r>
          </a:p>
          <a:p>
            <a:r>
              <a:rPr lang="en-US" sz="2800" dirty="0"/>
              <a:t>from the very small…(e.g. dipole resonance in nuclei)… to the very large (earthquake waves, stars</a:t>
            </a:r>
            <a:r>
              <a:rPr lang="en-US" sz="2800" dirty="0" smtClean="0"/>
              <a:t>,…)</a:t>
            </a:r>
          </a:p>
          <a:p>
            <a:endParaRPr lang="en-US" sz="2800" dirty="0"/>
          </a:p>
          <a:p>
            <a:r>
              <a:rPr lang="en-US" sz="2800" dirty="0"/>
              <a:t>Mechanical systems …… to </a:t>
            </a:r>
            <a:r>
              <a:rPr lang="en-US" sz="2800" dirty="0" smtClean="0"/>
              <a:t>lasers</a:t>
            </a:r>
          </a:p>
          <a:p>
            <a:r>
              <a:rPr lang="en-US" sz="2800" dirty="0" smtClean="0"/>
              <a:t> …… </a:t>
            </a:r>
            <a:r>
              <a:rPr lang="en-US" sz="2800" dirty="0"/>
              <a:t>from violin strings …… to electrical systems </a:t>
            </a:r>
            <a:endParaRPr lang="en-US" sz="2800" dirty="0" smtClean="0"/>
          </a:p>
          <a:p>
            <a:endParaRPr lang="en-US" sz="2800"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9318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72388" name="Rectangle 4"/>
          <p:cNvSpPr>
            <a:spLocks noChangeArrowheads="1"/>
          </p:cNvSpPr>
          <p:nvPr/>
        </p:nvSpPr>
        <p:spPr bwMode="auto">
          <a:xfrm>
            <a:off x="990600" y="381000"/>
            <a:ext cx="7162800" cy="1143000"/>
          </a:xfrm>
          <a:prstGeom prst="rect">
            <a:avLst/>
          </a:prstGeom>
          <a:solidFill>
            <a:srgbClr val="FFC000"/>
          </a:solidFill>
          <a:ln w="12700">
            <a:noFill/>
            <a:miter lim="800000"/>
            <a:headEnd/>
            <a:tailEnd/>
          </a:ln>
          <a:effectLst/>
        </p:spPr>
        <p:txBody>
          <a:bodyPr lIns="90488" tIns="44450" rIns="90488" bIns="44450" anchor="ctr"/>
          <a:lstStyle/>
          <a:p>
            <a:pPr algn="ctr">
              <a:lnSpc>
                <a:spcPct val="90000"/>
              </a:lnSpc>
              <a:defRPr/>
            </a:pPr>
            <a:r>
              <a:rPr lang="en-US" sz="2800" b="1" dirty="0">
                <a:effectLst>
                  <a:outerShdw blurRad="38100" dist="38100" dir="2700000" algn="tl">
                    <a:srgbClr val="000000"/>
                  </a:outerShdw>
                </a:effectLst>
              </a:rPr>
              <a:t>Wave Properties</a:t>
            </a:r>
          </a:p>
        </p:txBody>
      </p:sp>
      <p:pic>
        <p:nvPicPr>
          <p:cNvPr id="93189" name="Picture 5"/>
          <p:cNvPicPr>
            <a:picLocks noChangeArrowheads="1"/>
          </p:cNvPicPr>
          <p:nvPr/>
        </p:nvPicPr>
        <p:blipFill>
          <a:blip r:embed="rId2" cstate="print"/>
          <a:srcRect/>
          <a:stretch>
            <a:fillRect/>
          </a:stretch>
        </p:blipFill>
        <p:spPr bwMode="auto">
          <a:xfrm>
            <a:off x="2743200" y="3833813"/>
            <a:ext cx="4572000" cy="1754187"/>
          </a:xfrm>
          <a:prstGeom prst="rect">
            <a:avLst/>
          </a:prstGeom>
          <a:noFill/>
          <a:ln w="12700">
            <a:noFill/>
            <a:miter lim="800000"/>
            <a:headEnd/>
            <a:tailEnd/>
          </a:ln>
        </p:spPr>
      </p:pic>
      <p:sp>
        <p:nvSpPr>
          <p:cNvPr id="93190" name="Line 6"/>
          <p:cNvSpPr>
            <a:spLocks noChangeShapeType="1"/>
          </p:cNvSpPr>
          <p:nvPr/>
        </p:nvSpPr>
        <p:spPr bwMode="auto">
          <a:xfrm>
            <a:off x="2063750" y="4800600"/>
            <a:ext cx="5549900" cy="0"/>
          </a:xfrm>
          <a:prstGeom prst="line">
            <a:avLst/>
          </a:prstGeom>
          <a:noFill/>
          <a:ln w="12700">
            <a:solidFill>
              <a:schemeClr val="tx2"/>
            </a:solidFill>
            <a:prstDash val="sysDot"/>
            <a:round/>
            <a:headEnd/>
            <a:tailEnd/>
          </a:ln>
        </p:spPr>
        <p:txBody>
          <a:bodyPr wrap="none" anchor="ctr"/>
          <a:lstStyle/>
          <a:p>
            <a:endParaRPr lang="en-US"/>
          </a:p>
        </p:txBody>
      </p:sp>
      <p:grpSp>
        <p:nvGrpSpPr>
          <p:cNvPr id="2" name="Group 7"/>
          <p:cNvGrpSpPr>
            <a:grpSpLocks/>
          </p:cNvGrpSpPr>
          <p:nvPr/>
        </p:nvGrpSpPr>
        <p:grpSpPr bwMode="auto">
          <a:xfrm>
            <a:off x="381000" y="2362200"/>
            <a:ext cx="7726363" cy="2359025"/>
            <a:chOff x="231" y="1042"/>
            <a:chExt cx="4867" cy="1486"/>
          </a:xfrm>
        </p:grpSpPr>
        <p:grpSp>
          <p:nvGrpSpPr>
            <p:cNvPr id="3" name="Group 8"/>
            <p:cNvGrpSpPr>
              <a:grpSpLocks/>
            </p:cNvGrpSpPr>
            <p:nvPr/>
          </p:nvGrpSpPr>
          <p:grpSpPr bwMode="auto">
            <a:xfrm>
              <a:off x="2487" y="2002"/>
              <a:ext cx="959" cy="526"/>
              <a:chOff x="2487" y="2002"/>
              <a:chExt cx="959" cy="526"/>
            </a:xfrm>
          </p:grpSpPr>
          <p:sp>
            <p:nvSpPr>
              <p:cNvPr id="93204" name="Line 9"/>
              <p:cNvSpPr>
                <a:spLocks noChangeShapeType="1"/>
              </p:cNvSpPr>
              <p:nvPr/>
            </p:nvSpPr>
            <p:spPr bwMode="auto">
              <a:xfrm>
                <a:off x="2592" y="2312"/>
                <a:ext cx="0" cy="176"/>
              </a:xfrm>
              <a:prstGeom prst="line">
                <a:avLst/>
              </a:prstGeom>
              <a:noFill/>
              <a:ln w="25400">
                <a:solidFill>
                  <a:schemeClr val="accent2"/>
                </a:solidFill>
                <a:round/>
                <a:headEnd/>
                <a:tailEnd/>
              </a:ln>
            </p:spPr>
            <p:txBody>
              <a:bodyPr wrap="none" anchor="ctr"/>
              <a:lstStyle/>
              <a:p>
                <a:endParaRPr lang="en-US"/>
              </a:p>
            </p:txBody>
          </p:sp>
          <p:sp>
            <p:nvSpPr>
              <p:cNvPr id="93205" name="Line 10"/>
              <p:cNvSpPr>
                <a:spLocks noChangeShapeType="1"/>
              </p:cNvSpPr>
              <p:nvPr/>
            </p:nvSpPr>
            <p:spPr bwMode="auto">
              <a:xfrm>
                <a:off x="2596" y="2400"/>
                <a:ext cx="760" cy="0"/>
              </a:xfrm>
              <a:prstGeom prst="line">
                <a:avLst/>
              </a:prstGeom>
              <a:noFill/>
              <a:ln w="12700">
                <a:solidFill>
                  <a:schemeClr val="accent2"/>
                </a:solidFill>
                <a:round/>
                <a:headEnd type="triangle" w="med" len="med"/>
                <a:tailEnd type="triangle" w="med" len="med"/>
              </a:ln>
            </p:spPr>
            <p:txBody>
              <a:bodyPr wrap="none" anchor="ctr"/>
              <a:lstStyle/>
              <a:p>
                <a:endParaRPr lang="en-US"/>
              </a:p>
            </p:txBody>
          </p:sp>
          <p:sp>
            <p:nvSpPr>
              <p:cNvPr id="93206" name="Line 11"/>
              <p:cNvSpPr>
                <a:spLocks noChangeShapeType="1"/>
              </p:cNvSpPr>
              <p:nvPr/>
            </p:nvSpPr>
            <p:spPr bwMode="auto">
              <a:xfrm>
                <a:off x="3360" y="2312"/>
                <a:ext cx="0" cy="176"/>
              </a:xfrm>
              <a:prstGeom prst="line">
                <a:avLst/>
              </a:prstGeom>
              <a:noFill/>
              <a:ln w="25400">
                <a:solidFill>
                  <a:schemeClr val="accent2"/>
                </a:solidFill>
                <a:round/>
                <a:headEnd/>
                <a:tailEnd/>
              </a:ln>
            </p:spPr>
            <p:txBody>
              <a:bodyPr wrap="none" anchor="ctr"/>
              <a:lstStyle/>
              <a:p>
                <a:endParaRPr lang="en-US"/>
              </a:p>
            </p:txBody>
          </p:sp>
          <p:sp>
            <p:nvSpPr>
              <p:cNvPr id="93207" name="Rectangle 12"/>
              <p:cNvSpPr>
                <a:spLocks noChangeArrowheads="1"/>
              </p:cNvSpPr>
              <p:nvPr/>
            </p:nvSpPr>
            <p:spPr bwMode="auto">
              <a:xfrm>
                <a:off x="2871" y="2265"/>
                <a:ext cx="219" cy="263"/>
              </a:xfrm>
              <a:prstGeom prst="rect">
                <a:avLst/>
              </a:prstGeom>
              <a:solidFill>
                <a:srgbClr val="0000FF"/>
              </a:solidFill>
              <a:ln w="12700">
                <a:noFill/>
                <a:miter lim="800000"/>
                <a:headEnd/>
                <a:tailEnd/>
              </a:ln>
            </p:spPr>
            <p:txBody>
              <a:bodyPr wrap="none" lIns="90488" tIns="44450" rIns="90488" bIns="44450">
                <a:spAutoFit/>
              </a:bodyPr>
              <a:lstStyle/>
              <a:p>
                <a:pPr marL="285750" indent="-285750">
                  <a:lnSpc>
                    <a:spcPct val="90000"/>
                  </a:lnSpc>
                </a:pPr>
                <a:r>
                  <a:rPr lang="en-US" sz="2400">
                    <a:latin typeface="Symbol" pitchFamily="18" charset="2"/>
                  </a:rPr>
                  <a:t></a:t>
                </a:r>
              </a:p>
            </p:txBody>
          </p:sp>
          <p:sp>
            <p:nvSpPr>
              <p:cNvPr id="93208" name="Rectangle 13"/>
              <p:cNvSpPr>
                <a:spLocks noChangeArrowheads="1"/>
              </p:cNvSpPr>
              <p:nvPr/>
            </p:nvSpPr>
            <p:spPr bwMode="auto">
              <a:xfrm>
                <a:off x="2487" y="2002"/>
                <a:ext cx="959"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r>
                  <a:rPr lang="en-US" sz="2000"/>
                  <a:t>Wavelength</a:t>
                </a:r>
              </a:p>
            </p:txBody>
          </p:sp>
        </p:grpSp>
        <p:sp>
          <p:nvSpPr>
            <p:cNvPr id="93203" name="Rectangle 14"/>
            <p:cNvSpPr>
              <a:spLocks noChangeArrowheads="1"/>
            </p:cNvSpPr>
            <p:nvPr/>
          </p:nvSpPr>
          <p:spPr bwMode="auto">
            <a:xfrm>
              <a:off x="231" y="1042"/>
              <a:ext cx="4867" cy="475"/>
            </a:xfrm>
            <a:prstGeom prst="rect">
              <a:avLst/>
            </a:prstGeom>
            <a:noFill/>
            <a:ln w="12700">
              <a:noFill/>
              <a:miter lim="800000"/>
              <a:headEnd/>
              <a:tailEnd/>
            </a:ln>
          </p:spPr>
          <p:txBody>
            <a:bodyPr wrap="none" lIns="90488" tIns="44450" rIns="90488" bIns="44450">
              <a:spAutoFit/>
            </a:bodyPr>
            <a:lstStyle/>
            <a:p>
              <a:pPr marL="285750" indent="-285750">
                <a:lnSpc>
                  <a:spcPct val="90000"/>
                </a:lnSpc>
                <a:buClr>
                  <a:schemeClr val="accent1"/>
                </a:buClr>
                <a:buSzPct val="75000"/>
                <a:buFont typeface="Monotype Sorts" pitchFamily="2" charset="2"/>
                <a:buChar char="l"/>
              </a:pPr>
              <a:r>
                <a:rPr lang="en-US" sz="2400"/>
                <a:t>Wavelength: The distance </a:t>
              </a:r>
              <a:r>
                <a:rPr lang="en-US" sz="2400">
                  <a:latin typeface="Symbol" pitchFamily="18" charset="2"/>
                </a:rPr>
                <a:t></a:t>
              </a:r>
              <a:r>
                <a:rPr lang="en-US" sz="2400"/>
                <a:t> between identical points </a:t>
              </a:r>
            </a:p>
            <a:p>
              <a:pPr marL="285750" indent="-285750">
                <a:lnSpc>
                  <a:spcPct val="90000"/>
                </a:lnSpc>
                <a:buClr>
                  <a:schemeClr val="accent1"/>
                </a:buClr>
                <a:buSzPct val="75000"/>
                <a:buFont typeface="Monotype Sorts" pitchFamily="2" charset="2"/>
                <a:buChar char="l"/>
              </a:pPr>
              <a:r>
                <a:rPr lang="en-US" sz="2400"/>
                <a:t>on the wave.</a:t>
              </a:r>
            </a:p>
          </p:txBody>
        </p:sp>
      </p:grpSp>
      <p:grpSp>
        <p:nvGrpSpPr>
          <p:cNvPr id="4" name="Group 15"/>
          <p:cNvGrpSpPr>
            <a:grpSpLocks/>
          </p:cNvGrpSpPr>
          <p:nvPr/>
        </p:nvGrpSpPr>
        <p:grpSpPr bwMode="auto">
          <a:xfrm>
            <a:off x="381000" y="1524000"/>
            <a:ext cx="8524875" cy="3270250"/>
            <a:chOff x="240" y="960"/>
            <a:chExt cx="5370" cy="2060"/>
          </a:xfrm>
        </p:grpSpPr>
        <p:grpSp>
          <p:nvGrpSpPr>
            <p:cNvPr id="5" name="Group 16"/>
            <p:cNvGrpSpPr>
              <a:grpSpLocks/>
            </p:cNvGrpSpPr>
            <p:nvPr/>
          </p:nvGrpSpPr>
          <p:grpSpPr bwMode="auto">
            <a:xfrm>
              <a:off x="519" y="2592"/>
              <a:ext cx="2261" cy="428"/>
              <a:chOff x="519" y="2592"/>
              <a:chExt cx="2261" cy="428"/>
            </a:xfrm>
          </p:grpSpPr>
          <p:sp>
            <p:nvSpPr>
              <p:cNvPr id="93199" name="Line 17"/>
              <p:cNvSpPr>
                <a:spLocks noChangeShapeType="1"/>
              </p:cNvSpPr>
              <p:nvPr/>
            </p:nvSpPr>
            <p:spPr bwMode="auto">
              <a:xfrm>
                <a:off x="1492" y="2592"/>
                <a:ext cx="1288" cy="0"/>
              </a:xfrm>
              <a:prstGeom prst="line">
                <a:avLst/>
              </a:prstGeom>
              <a:noFill/>
              <a:ln w="12700">
                <a:solidFill>
                  <a:schemeClr val="tx1"/>
                </a:solidFill>
                <a:prstDash val="dash"/>
                <a:round/>
                <a:headEnd/>
                <a:tailEnd/>
              </a:ln>
            </p:spPr>
            <p:txBody>
              <a:bodyPr wrap="none" anchor="ctr"/>
              <a:lstStyle/>
              <a:p>
                <a:endParaRPr lang="en-US"/>
              </a:p>
            </p:txBody>
          </p:sp>
          <p:sp>
            <p:nvSpPr>
              <p:cNvPr id="93200" name="Line 18"/>
              <p:cNvSpPr>
                <a:spLocks noChangeShapeType="1"/>
              </p:cNvSpPr>
              <p:nvPr/>
            </p:nvSpPr>
            <p:spPr bwMode="auto">
              <a:xfrm>
                <a:off x="1584" y="2596"/>
                <a:ext cx="0" cy="424"/>
              </a:xfrm>
              <a:prstGeom prst="line">
                <a:avLst/>
              </a:prstGeom>
              <a:noFill/>
              <a:ln w="12700">
                <a:solidFill>
                  <a:schemeClr val="tx2"/>
                </a:solidFill>
                <a:round/>
                <a:headEnd type="triangle" w="med" len="med"/>
                <a:tailEnd type="triangle" w="med" len="med"/>
              </a:ln>
            </p:spPr>
            <p:txBody>
              <a:bodyPr wrap="none" anchor="ctr"/>
              <a:lstStyle/>
              <a:p>
                <a:endParaRPr lang="en-US"/>
              </a:p>
            </p:txBody>
          </p:sp>
          <p:sp>
            <p:nvSpPr>
              <p:cNvPr id="93201" name="Rectangle 19"/>
              <p:cNvSpPr>
                <a:spLocks noChangeArrowheads="1"/>
              </p:cNvSpPr>
              <p:nvPr/>
            </p:nvSpPr>
            <p:spPr bwMode="auto">
              <a:xfrm>
                <a:off x="519" y="2674"/>
                <a:ext cx="977"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r>
                  <a:rPr lang="en-US" sz="2000"/>
                  <a:t>Amplitude </a:t>
                </a:r>
                <a:r>
                  <a:rPr lang="en-US" sz="2000" i="1"/>
                  <a:t>A</a:t>
                </a:r>
              </a:p>
            </p:txBody>
          </p:sp>
        </p:grpSp>
        <p:sp>
          <p:nvSpPr>
            <p:cNvPr id="93198" name="Rectangle 20"/>
            <p:cNvSpPr>
              <a:spLocks noChangeArrowheads="1"/>
            </p:cNvSpPr>
            <p:nvPr/>
          </p:nvSpPr>
          <p:spPr bwMode="auto">
            <a:xfrm>
              <a:off x="240" y="960"/>
              <a:ext cx="5370" cy="475"/>
            </a:xfrm>
            <a:prstGeom prst="rect">
              <a:avLst/>
            </a:prstGeom>
            <a:noFill/>
            <a:ln w="12700">
              <a:noFill/>
              <a:miter lim="800000"/>
              <a:headEnd/>
              <a:tailEnd/>
            </a:ln>
          </p:spPr>
          <p:txBody>
            <a:bodyPr wrap="none" lIns="90488" tIns="44450" rIns="90488" bIns="44450">
              <a:spAutoFit/>
            </a:bodyPr>
            <a:lstStyle/>
            <a:p>
              <a:pPr marL="285750" indent="-285750">
                <a:lnSpc>
                  <a:spcPct val="90000"/>
                </a:lnSpc>
                <a:buClr>
                  <a:schemeClr val="accent1"/>
                </a:buClr>
                <a:buSzPct val="75000"/>
                <a:buFont typeface="Monotype Sorts" pitchFamily="2" charset="2"/>
                <a:buChar char="l"/>
              </a:pPr>
              <a:r>
                <a:rPr lang="en-US" sz="2400"/>
                <a:t>Amplitude: The maximum displacement </a:t>
              </a:r>
              <a:r>
                <a:rPr lang="en-US" sz="2400" i="1"/>
                <a:t>A</a:t>
              </a:r>
              <a:r>
                <a:rPr lang="en-US" sz="2400"/>
                <a:t> of a point on the </a:t>
              </a:r>
            </a:p>
            <a:p>
              <a:pPr marL="285750" indent="-285750">
                <a:lnSpc>
                  <a:spcPct val="90000"/>
                </a:lnSpc>
                <a:buClr>
                  <a:schemeClr val="accent1"/>
                </a:buClr>
                <a:buSzPct val="75000"/>
                <a:buFont typeface="Monotype Sorts" pitchFamily="2" charset="2"/>
                <a:buChar char="l"/>
              </a:pPr>
              <a:r>
                <a:rPr lang="en-US" sz="2400"/>
                <a:t>wave.</a:t>
              </a:r>
            </a:p>
          </p:txBody>
        </p:sp>
      </p:grpSp>
      <p:grpSp>
        <p:nvGrpSpPr>
          <p:cNvPr id="6" name="Group 21"/>
          <p:cNvGrpSpPr>
            <a:grpSpLocks/>
          </p:cNvGrpSpPr>
          <p:nvPr/>
        </p:nvGrpSpPr>
        <p:grpSpPr bwMode="auto">
          <a:xfrm>
            <a:off x="2043113" y="4806950"/>
            <a:ext cx="2370137" cy="679450"/>
            <a:chOff x="1287" y="3028"/>
            <a:chExt cx="1493" cy="428"/>
          </a:xfrm>
        </p:grpSpPr>
        <p:sp>
          <p:nvSpPr>
            <p:cNvPr id="93194" name="Line 22"/>
            <p:cNvSpPr>
              <a:spLocks noChangeShapeType="1"/>
            </p:cNvSpPr>
            <p:nvPr/>
          </p:nvSpPr>
          <p:spPr bwMode="auto">
            <a:xfrm>
              <a:off x="1492" y="3456"/>
              <a:ext cx="1288" cy="0"/>
            </a:xfrm>
            <a:prstGeom prst="line">
              <a:avLst/>
            </a:prstGeom>
            <a:noFill/>
            <a:ln w="12700">
              <a:solidFill>
                <a:schemeClr val="tx1"/>
              </a:solidFill>
              <a:prstDash val="dash"/>
              <a:round/>
              <a:headEnd/>
              <a:tailEnd/>
            </a:ln>
          </p:spPr>
          <p:txBody>
            <a:bodyPr wrap="none" anchor="ctr"/>
            <a:lstStyle/>
            <a:p>
              <a:endParaRPr lang="en-US"/>
            </a:p>
          </p:txBody>
        </p:sp>
        <p:sp>
          <p:nvSpPr>
            <p:cNvPr id="93195" name="Line 23"/>
            <p:cNvSpPr>
              <a:spLocks noChangeShapeType="1"/>
            </p:cNvSpPr>
            <p:nvPr/>
          </p:nvSpPr>
          <p:spPr bwMode="auto">
            <a:xfrm>
              <a:off x="1584" y="3028"/>
              <a:ext cx="0" cy="424"/>
            </a:xfrm>
            <a:prstGeom prst="line">
              <a:avLst/>
            </a:prstGeom>
            <a:noFill/>
            <a:ln w="12700">
              <a:solidFill>
                <a:schemeClr val="tx2"/>
              </a:solidFill>
              <a:round/>
              <a:headEnd type="triangle" w="med" len="med"/>
              <a:tailEnd type="triangle" w="med" len="med"/>
            </a:ln>
          </p:spPr>
          <p:txBody>
            <a:bodyPr wrap="none" anchor="ctr"/>
            <a:lstStyle/>
            <a:p>
              <a:endParaRPr lang="en-US"/>
            </a:p>
          </p:txBody>
        </p:sp>
        <p:sp>
          <p:nvSpPr>
            <p:cNvPr id="93196" name="Rectangle 24"/>
            <p:cNvSpPr>
              <a:spLocks noChangeArrowheads="1"/>
            </p:cNvSpPr>
            <p:nvPr/>
          </p:nvSpPr>
          <p:spPr bwMode="auto">
            <a:xfrm>
              <a:off x="1287" y="3154"/>
              <a:ext cx="221" cy="229"/>
            </a:xfrm>
            <a:prstGeom prst="rect">
              <a:avLst/>
            </a:prstGeom>
            <a:solidFill>
              <a:schemeClr val="bg1"/>
            </a:solidFill>
            <a:ln w="12700">
              <a:noFill/>
              <a:miter lim="800000"/>
              <a:headEnd/>
              <a:tailEnd/>
            </a:ln>
          </p:spPr>
          <p:txBody>
            <a:bodyPr wrap="none" lIns="90488" tIns="44450" rIns="90488" bIns="44450">
              <a:spAutoFit/>
            </a:bodyPr>
            <a:lstStyle/>
            <a:p>
              <a:pPr marL="285750" indent="-285750">
                <a:lnSpc>
                  <a:spcPct val="90000"/>
                </a:lnSpc>
              </a:pPr>
              <a:r>
                <a:rPr lang="en-US" sz="2000" i="1"/>
                <a:t>A</a:t>
              </a:r>
            </a:p>
          </p:txBody>
        </p:sp>
      </p:gr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
          <p:cNvSpPr>
            <a:spLocks noChangeArrowheads="1"/>
          </p:cNvSpPr>
          <p:nvPr/>
        </p:nvSpPr>
        <p:spPr bwMode="auto">
          <a:xfrm>
            <a:off x="990600" y="457200"/>
            <a:ext cx="7696200" cy="708025"/>
          </a:xfrm>
          <a:prstGeom prst="rect">
            <a:avLst/>
          </a:prstGeom>
          <a:solidFill>
            <a:srgbClr val="FFC000"/>
          </a:solidFill>
          <a:ln w="9525">
            <a:noFill/>
            <a:miter lim="800000"/>
            <a:headEnd/>
            <a:tailEnd/>
          </a:ln>
        </p:spPr>
        <p:txBody>
          <a:bodyPr anchor="ctr">
            <a:spAutoFit/>
          </a:bodyPr>
          <a:lstStyle/>
          <a:p>
            <a:pPr eaLnBrk="0" hangingPunct="0"/>
            <a:r>
              <a:rPr lang="en-US" sz="4000" b="1" dirty="0">
                <a:latin typeface="Calibri" pitchFamily="34" charset="0"/>
                <a:cs typeface="Times New Roman" pitchFamily="18" charset="0"/>
              </a:rPr>
              <a:t>Equation for a Progressive Wave</a:t>
            </a:r>
            <a:endParaRPr lang="en-US" sz="4000" dirty="0"/>
          </a:p>
        </p:txBody>
      </p:sp>
      <p:sp>
        <p:nvSpPr>
          <p:cNvPr id="94211" name="Rectangle 2"/>
          <p:cNvSpPr>
            <a:spLocks noChangeArrowheads="1"/>
          </p:cNvSpPr>
          <p:nvPr/>
        </p:nvSpPr>
        <p:spPr bwMode="auto">
          <a:xfrm>
            <a:off x="990600" y="1295400"/>
            <a:ext cx="8153400" cy="2554288"/>
          </a:xfrm>
          <a:prstGeom prst="rect">
            <a:avLst/>
          </a:prstGeom>
          <a:noFill/>
          <a:ln w="9525">
            <a:noFill/>
            <a:miter lim="800000"/>
            <a:headEnd/>
            <a:tailEnd/>
          </a:ln>
        </p:spPr>
        <p:txBody>
          <a:bodyPr anchor="ctr">
            <a:spAutoFit/>
          </a:bodyPr>
          <a:lstStyle/>
          <a:p>
            <a:pPr eaLnBrk="0" hangingPunct="0"/>
            <a:r>
              <a:rPr lang="en-US" sz="3200" dirty="0">
                <a:latin typeface="Calibri" pitchFamily="34" charset="0"/>
                <a:cs typeface="Times New Roman" pitchFamily="18" charset="0"/>
              </a:rPr>
              <a:t>The simplest type of wave is the one in which</a:t>
            </a:r>
          </a:p>
          <a:p>
            <a:pPr eaLnBrk="0" hangingPunct="0"/>
            <a:r>
              <a:rPr lang="en-US" sz="3200" dirty="0">
                <a:latin typeface="Calibri" pitchFamily="34" charset="0"/>
                <a:cs typeface="Times New Roman" pitchFamily="18" charset="0"/>
              </a:rPr>
              <a:t> the particles  of the medium are set into simple</a:t>
            </a:r>
          </a:p>
          <a:p>
            <a:pPr eaLnBrk="0" hangingPunct="0"/>
            <a:r>
              <a:rPr lang="en-US" sz="3200" dirty="0">
                <a:latin typeface="Calibri" pitchFamily="34" charset="0"/>
                <a:cs typeface="Times New Roman" pitchFamily="18" charset="0"/>
              </a:rPr>
              <a:t> harmonic  vibrations as the wave passes</a:t>
            </a:r>
          </a:p>
          <a:p>
            <a:pPr eaLnBrk="0" hangingPunct="0"/>
            <a:r>
              <a:rPr lang="en-US" sz="3200" dirty="0">
                <a:latin typeface="Calibri" pitchFamily="34" charset="0"/>
                <a:cs typeface="Times New Roman" pitchFamily="18" charset="0"/>
              </a:rPr>
              <a:t> through it. The wave is then called a simple</a:t>
            </a:r>
          </a:p>
          <a:p>
            <a:pPr eaLnBrk="0" hangingPunct="0"/>
            <a:r>
              <a:rPr lang="en-US" sz="3200" dirty="0">
                <a:latin typeface="Calibri" pitchFamily="34" charset="0"/>
                <a:cs typeface="Times New Roman" pitchFamily="18" charset="0"/>
              </a:rPr>
              <a:t> harmonic wave.</a:t>
            </a:r>
            <a:endParaRPr lang="en-US" sz="3200" dirty="0"/>
          </a:p>
        </p:txBody>
      </p:sp>
      <p:pic>
        <p:nvPicPr>
          <p:cNvPr id="4" name="twave.avi">
            <a:hlinkClick r:id="" action="ppaction://media"/>
          </p:cNvPr>
          <p:cNvPicPr>
            <a:picLocks noRot="1" noChangeAspect="1" noChangeArrowheads="1"/>
          </p:cNvPicPr>
          <p:nvPr>
            <a:videoFile r:link="rId1"/>
          </p:nvPr>
        </p:nvPicPr>
        <p:blipFill>
          <a:blip r:embed="rId3" cstate="print"/>
          <a:srcRect/>
          <a:stretch>
            <a:fillRect/>
          </a:stretch>
        </p:blipFill>
        <p:spPr bwMode="auto">
          <a:xfrm>
            <a:off x="2133600" y="4495800"/>
            <a:ext cx="4305300" cy="1562100"/>
          </a:xfrm>
          <a:prstGeom prst="rect">
            <a:avLst/>
          </a:prstGeom>
          <a:noFill/>
          <a:ln w="9525">
            <a:noFill/>
            <a:miter lim="800000"/>
            <a:headEnd/>
            <a:tailEnd/>
          </a:ln>
        </p:spPr>
      </p:pic>
      <p:cxnSp>
        <p:nvCxnSpPr>
          <p:cNvPr id="6" name="Straight Connector 5"/>
          <p:cNvCxnSpPr/>
          <p:nvPr/>
        </p:nvCxnSpPr>
        <p:spPr>
          <a:xfrm rot="5400000">
            <a:off x="1295401" y="5334000"/>
            <a:ext cx="1981200" cy="31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0" y="5256213"/>
            <a:ext cx="4191000"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215" name="TextBox 8"/>
          <p:cNvSpPr txBox="1">
            <a:spLocks noChangeArrowheads="1"/>
          </p:cNvSpPr>
          <p:nvPr/>
        </p:nvSpPr>
        <p:spPr bwMode="auto">
          <a:xfrm>
            <a:off x="2836863" y="4953000"/>
            <a:ext cx="363537" cy="369888"/>
          </a:xfrm>
          <a:prstGeom prst="rect">
            <a:avLst/>
          </a:prstGeom>
          <a:noFill/>
          <a:ln w="9525">
            <a:noFill/>
            <a:miter lim="800000"/>
            <a:headEnd/>
            <a:tailEnd/>
          </a:ln>
        </p:spPr>
        <p:txBody>
          <a:bodyPr wrap="none">
            <a:spAutoFit/>
          </a:bodyPr>
          <a:lstStyle/>
          <a:p>
            <a:r>
              <a:rPr lang="en-US"/>
              <a:t>O</a:t>
            </a:r>
          </a:p>
        </p:txBody>
      </p:sp>
      <p:sp>
        <p:nvSpPr>
          <p:cNvPr id="94216" name="TextBox 9"/>
          <p:cNvSpPr txBox="1">
            <a:spLocks noChangeArrowheads="1"/>
          </p:cNvSpPr>
          <p:nvPr/>
        </p:nvSpPr>
        <p:spPr bwMode="auto">
          <a:xfrm>
            <a:off x="4572000" y="4495800"/>
            <a:ext cx="338138" cy="369888"/>
          </a:xfrm>
          <a:prstGeom prst="rect">
            <a:avLst/>
          </a:prstGeom>
          <a:noFill/>
          <a:ln w="9525">
            <a:noFill/>
            <a:miter lim="800000"/>
            <a:headEnd/>
            <a:tailEnd/>
          </a:ln>
        </p:spPr>
        <p:txBody>
          <a:bodyPr wrap="none">
            <a:spAutoFit/>
          </a:bodyPr>
          <a:lstStyle/>
          <a:p>
            <a:r>
              <a:rPr lang="en-US"/>
              <a:t>P</a:t>
            </a:r>
          </a:p>
        </p:txBody>
      </p:sp>
    </p:spTree>
  </p:cSld>
  <p:clrMapOvr>
    <a:masterClrMapping/>
  </p:clrMapOvr>
  <p:transition/>
  <p:timing>
    <p:tnLst>
      <p:par>
        <p:cTn id="1" dur="indefinite" restart="never" nodeType="tmRoot">
          <p:childTnLst>
            <p:video>
              <p:cMediaNode>
                <p:cTn id="2" fill="remove"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p:cNvSpPr>
            <a:spLocks noChangeArrowheads="1"/>
          </p:cNvSpPr>
          <p:nvPr/>
        </p:nvSpPr>
        <p:spPr bwMode="auto">
          <a:xfrm>
            <a:off x="990600" y="762000"/>
            <a:ext cx="7924800" cy="1570038"/>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Consider a particle O in the medium.</a:t>
            </a:r>
          </a:p>
          <a:p>
            <a:pPr eaLnBrk="0" hangingPunct="0"/>
            <a:r>
              <a:rPr lang="en-US" sz="3200">
                <a:latin typeface="Calibri" pitchFamily="34" charset="0"/>
                <a:cs typeface="Times New Roman" pitchFamily="18" charset="0"/>
              </a:rPr>
              <a:t>The displacement at any instant of time is given by</a:t>
            </a:r>
            <a:endParaRPr lang="en-US" sz="3200"/>
          </a:p>
        </p:txBody>
      </p:sp>
      <p:sp>
        <p:nvSpPr>
          <p:cNvPr id="3" name="Rectangle 2"/>
          <p:cNvSpPr/>
          <p:nvPr/>
        </p:nvSpPr>
        <p:spPr>
          <a:xfrm>
            <a:off x="3276600" y="2286000"/>
            <a:ext cx="3669210" cy="584775"/>
          </a:xfrm>
          <a:prstGeom prst="rect">
            <a:avLst/>
          </a:prstGeom>
        </p:spPr>
        <p:txBody>
          <a:bodyPr wrap="none">
            <a:spAutoFit/>
          </a:bodyPr>
          <a:lstStyle/>
          <a:p>
            <a:pPr>
              <a:defRPr/>
            </a:pPr>
            <a:r>
              <a:rPr lang="en-US" sz="3200" dirty="0">
                <a:ln>
                  <a:solidFill>
                    <a:schemeClr val="tx1"/>
                  </a:solidFill>
                </a:ln>
                <a:solidFill>
                  <a:schemeClr val="accent1"/>
                </a:solidFill>
              </a:rPr>
              <a:t>y = A sin </a:t>
            </a:r>
            <a:r>
              <a:rPr lang="en-US" sz="3200" dirty="0">
                <a:ln>
                  <a:solidFill>
                    <a:schemeClr val="tx1"/>
                  </a:solidFill>
                </a:ln>
                <a:solidFill>
                  <a:schemeClr val="accent1"/>
                </a:solidFill>
                <a:latin typeface="Symbol" pitchFamily="18" charset="2"/>
              </a:rPr>
              <a:t>w</a:t>
            </a:r>
            <a:r>
              <a:rPr lang="en-US" sz="3200" dirty="0">
                <a:ln>
                  <a:solidFill>
                    <a:schemeClr val="tx1"/>
                  </a:solidFill>
                </a:ln>
                <a:solidFill>
                  <a:schemeClr val="accent1"/>
                </a:solidFill>
              </a:rPr>
              <a:t>t…….(1)</a:t>
            </a:r>
            <a:endParaRPr lang="en-US" sz="3200" dirty="0">
              <a:ln>
                <a:solidFill>
                  <a:schemeClr val="tx1"/>
                </a:solidFill>
              </a:ln>
            </a:endParaRPr>
          </a:p>
        </p:txBody>
      </p:sp>
      <p:sp>
        <p:nvSpPr>
          <p:cNvPr id="95236" name="Rectangle 2"/>
          <p:cNvSpPr>
            <a:spLocks noChangeArrowheads="1"/>
          </p:cNvSpPr>
          <p:nvPr/>
        </p:nvSpPr>
        <p:spPr bwMode="auto">
          <a:xfrm>
            <a:off x="976313" y="3048000"/>
            <a:ext cx="8167687" cy="3540125"/>
          </a:xfrm>
          <a:prstGeom prst="rect">
            <a:avLst/>
          </a:prstGeom>
          <a:noFill/>
          <a:ln w="9525">
            <a:noFill/>
            <a:miter lim="800000"/>
            <a:headEnd/>
            <a:tailEnd/>
          </a:ln>
        </p:spPr>
        <p:txBody>
          <a:bodyPr wrap="none" anchor="ctr">
            <a:spAutoFit/>
          </a:bodyPr>
          <a:lstStyle/>
          <a:p>
            <a:pPr algn="just" eaLnBrk="0" hangingPunct="0"/>
            <a:r>
              <a:rPr lang="en-US" sz="3200">
                <a:latin typeface="Calibri" pitchFamily="34" charset="0"/>
                <a:cs typeface="Times New Roman" pitchFamily="18" charset="0"/>
              </a:rPr>
              <a:t>Where A is the amplitude, </a:t>
            </a:r>
            <a:r>
              <a:rPr lang="en-US" sz="3200">
                <a:latin typeface="Calibri" pitchFamily="34" charset="0"/>
                <a:cs typeface="Times New Roman" pitchFamily="18" charset="0"/>
                <a:sym typeface="Symbol" pitchFamily="18" charset="2"/>
              </a:rPr>
              <a:t></a:t>
            </a:r>
            <a:r>
              <a:rPr lang="en-US" sz="3200">
                <a:latin typeface="Calibri" pitchFamily="34" charset="0"/>
                <a:cs typeface="Times New Roman" pitchFamily="18" charset="0"/>
              </a:rPr>
              <a:t> is the angular </a:t>
            </a:r>
          </a:p>
          <a:p>
            <a:pPr algn="just" eaLnBrk="0" hangingPunct="0"/>
            <a:r>
              <a:rPr lang="en-US" sz="3200">
                <a:latin typeface="Calibri" pitchFamily="34" charset="0"/>
                <a:cs typeface="Times New Roman" pitchFamily="18" charset="0"/>
              </a:rPr>
              <a:t>frequency of the wave.  Consider a particle P at</a:t>
            </a:r>
          </a:p>
          <a:p>
            <a:pPr algn="just" eaLnBrk="0" hangingPunct="0"/>
            <a:r>
              <a:rPr lang="en-US" sz="3200">
                <a:latin typeface="Calibri" pitchFamily="34" charset="0"/>
                <a:cs typeface="Times New Roman" pitchFamily="18" charset="0"/>
              </a:rPr>
              <a:t>a distance x from the particle O on its right.</a:t>
            </a:r>
          </a:p>
          <a:p>
            <a:pPr algn="just" eaLnBrk="0" hangingPunct="0"/>
            <a:r>
              <a:rPr lang="en-US" sz="3200">
                <a:latin typeface="Calibri" pitchFamily="34" charset="0"/>
                <a:cs typeface="Times New Roman" pitchFamily="18" charset="0"/>
              </a:rPr>
              <a:t>Let the wave travel with a velocity v from left</a:t>
            </a:r>
          </a:p>
          <a:p>
            <a:pPr algn="just" eaLnBrk="0" hangingPunct="0"/>
            <a:r>
              <a:rPr lang="en-US" sz="3200">
                <a:latin typeface="Calibri" pitchFamily="34" charset="0"/>
                <a:cs typeface="Times New Roman" pitchFamily="18" charset="0"/>
              </a:rPr>
              <a:t>to right. Since it  takes some time for the</a:t>
            </a:r>
          </a:p>
          <a:p>
            <a:pPr algn="just" eaLnBrk="0" hangingPunct="0"/>
            <a:r>
              <a:rPr lang="en-US" sz="3200">
                <a:latin typeface="Calibri" pitchFamily="34" charset="0"/>
                <a:cs typeface="Times New Roman" pitchFamily="18" charset="0"/>
              </a:rPr>
              <a:t>disturbance to reach  P, its displacement can be</a:t>
            </a:r>
          </a:p>
          <a:p>
            <a:pPr algn="just" eaLnBrk="0" hangingPunct="0"/>
            <a:r>
              <a:rPr lang="en-US" sz="3200">
                <a:latin typeface="Calibri" pitchFamily="34" charset="0"/>
                <a:cs typeface="Times New Roman" pitchFamily="18" charset="0"/>
              </a:rPr>
              <a:t>written as</a:t>
            </a:r>
            <a:endParaRPr lang="en-US" sz="320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
          <p:cNvSpPr>
            <a:spLocks noChangeArrowheads="1"/>
          </p:cNvSpPr>
          <p:nvPr/>
        </p:nvSpPr>
        <p:spPr bwMode="auto">
          <a:xfrm>
            <a:off x="1371600" y="914400"/>
            <a:ext cx="4587875" cy="584200"/>
          </a:xfrm>
          <a:prstGeom prst="rect">
            <a:avLst/>
          </a:prstGeom>
          <a:noFill/>
          <a:ln w="9525">
            <a:noFill/>
            <a:miter lim="800000"/>
            <a:headEnd/>
            <a:tailEnd/>
          </a:ln>
        </p:spPr>
        <p:txBody>
          <a:bodyPr wrap="none">
            <a:spAutoFit/>
          </a:bodyPr>
          <a:lstStyle/>
          <a:p>
            <a:r>
              <a:rPr lang="en-US" sz="3200">
                <a:solidFill>
                  <a:schemeClr val="accent1"/>
                </a:solidFill>
              </a:rPr>
              <a:t>y = A sin (</a:t>
            </a:r>
            <a:r>
              <a:rPr lang="en-US" sz="3200">
                <a:solidFill>
                  <a:schemeClr val="accent1"/>
                </a:solidFill>
                <a:latin typeface="Symbol" pitchFamily="18" charset="2"/>
              </a:rPr>
              <a:t>w</a:t>
            </a:r>
            <a:r>
              <a:rPr lang="en-US" sz="3200">
                <a:solidFill>
                  <a:schemeClr val="accent1"/>
                </a:solidFill>
              </a:rPr>
              <a:t>t-</a:t>
            </a:r>
            <a:r>
              <a:rPr lang="en-US" sz="3200">
                <a:solidFill>
                  <a:schemeClr val="accent1"/>
                </a:solidFill>
                <a:sym typeface="Symbol" pitchFamily="18" charset="2"/>
              </a:rPr>
              <a:t></a:t>
            </a:r>
            <a:r>
              <a:rPr lang="en-US" sz="3200">
                <a:solidFill>
                  <a:schemeClr val="accent1"/>
                </a:solidFill>
              </a:rPr>
              <a:t>)………(2)</a:t>
            </a:r>
            <a:endParaRPr lang="en-US" sz="3200"/>
          </a:p>
        </p:txBody>
      </p:sp>
      <p:sp>
        <p:nvSpPr>
          <p:cNvPr id="96259" name="Rectangle 1"/>
          <p:cNvSpPr>
            <a:spLocks noChangeArrowheads="1"/>
          </p:cNvSpPr>
          <p:nvPr/>
        </p:nvSpPr>
        <p:spPr bwMode="auto">
          <a:xfrm>
            <a:off x="990600" y="1828800"/>
            <a:ext cx="7848600" cy="1077913"/>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Where </a:t>
            </a:r>
            <a:r>
              <a:rPr lang="en-US" sz="3200">
                <a:latin typeface="Calibri" pitchFamily="34" charset="0"/>
                <a:cs typeface="Times New Roman" pitchFamily="18" charset="0"/>
                <a:sym typeface="Symbol" pitchFamily="18" charset="2"/>
              </a:rPr>
              <a:t></a:t>
            </a:r>
            <a:r>
              <a:rPr lang="en-US" sz="3200">
                <a:latin typeface="Calibri" pitchFamily="34" charset="0"/>
                <a:cs typeface="Times New Roman" pitchFamily="18" charset="0"/>
              </a:rPr>
              <a:t> is the phase difference between the particles O and P.</a:t>
            </a:r>
            <a:endParaRPr lang="en-US" sz="3200"/>
          </a:p>
        </p:txBody>
      </p:sp>
      <p:sp>
        <p:nvSpPr>
          <p:cNvPr id="96260" name="Rectangle 3"/>
          <p:cNvSpPr>
            <a:spLocks noChangeArrowheads="1"/>
          </p:cNvSpPr>
          <p:nvPr/>
        </p:nvSpPr>
        <p:spPr bwMode="auto">
          <a:xfrm>
            <a:off x="990600" y="3200400"/>
            <a:ext cx="8329613" cy="2062163"/>
          </a:xfrm>
          <a:prstGeom prst="rect">
            <a:avLst/>
          </a:prstGeom>
          <a:noFill/>
          <a:ln w="9525">
            <a:noFill/>
            <a:miter lim="800000"/>
            <a:headEnd/>
            <a:tailEnd/>
          </a:ln>
        </p:spPr>
        <p:txBody>
          <a:bodyPr wrap="none" anchor="ctr">
            <a:spAutoFit/>
          </a:bodyPr>
          <a:lstStyle/>
          <a:p>
            <a:pPr eaLnBrk="0" hangingPunct="0"/>
            <a:r>
              <a:rPr lang="en-US" sz="3200">
                <a:latin typeface="Calibri" pitchFamily="34" charset="0"/>
                <a:cs typeface="Times New Roman" pitchFamily="18" charset="0"/>
              </a:rPr>
              <a:t>We know that a path difference of </a:t>
            </a:r>
            <a:r>
              <a:rPr lang="en-US" sz="3200">
                <a:latin typeface="Calibri" pitchFamily="34" charset="0"/>
                <a:cs typeface="Times New Roman" pitchFamily="18" charset="0"/>
                <a:sym typeface="Symbol" pitchFamily="18" charset="2"/>
              </a:rPr>
              <a:t></a:t>
            </a:r>
            <a:r>
              <a:rPr lang="en-US" sz="3200">
                <a:latin typeface="Calibri" pitchFamily="34" charset="0"/>
                <a:cs typeface="Times New Roman" pitchFamily="18" charset="0"/>
              </a:rPr>
              <a:t> corresponds</a:t>
            </a:r>
          </a:p>
          <a:p>
            <a:pPr eaLnBrk="0" hangingPunct="0"/>
            <a:r>
              <a:rPr lang="en-US" sz="3200">
                <a:latin typeface="Calibri" pitchFamily="34" charset="0"/>
                <a:cs typeface="Times New Roman" pitchFamily="18" charset="0"/>
              </a:rPr>
              <a:t> to a phase  difference of 2</a:t>
            </a:r>
            <a:r>
              <a:rPr lang="en-US" sz="3200">
                <a:latin typeface="Calibri" pitchFamily="34" charset="0"/>
                <a:cs typeface="Times New Roman" pitchFamily="18" charset="0"/>
                <a:sym typeface="Symbol" pitchFamily="18" charset="2"/>
              </a:rPr>
              <a:t></a:t>
            </a:r>
            <a:r>
              <a:rPr lang="en-US" sz="3200">
                <a:latin typeface="Calibri" pitchFamily="34" charset="0"/>
                <a:cs typeface="Times New Roman" pitchFamily="18" charset="0"/>
              </a:rPr>
              <a:t> radians. Hence a </a:t>
            </a:r>
          </a:p>
          <a:p>
            <a:pPr eaLnBrk="0" hangingPunct="0"/>
            <a:r>
              <a:rPr lang="en-US" sz="3200">
                <a:latin typeface="Calibri" pitchFamily="34" charset="0"/>
                <a:cs typeface="Times New Roman" pitchFamily="18" charset="0"/>
              </a:rPr>
              <a:t>path difference of x corresponds  to a phase </a:t>
            </a:r>
          </a:p>
          <a:p>
            <a:pPr eaLnBrk="0" hangingPunct="0"/>
            <a:r>
              <a:rPr lang="en-US" sz="3200">
                <a:latin typeface="Calibri" pitchFamily="34" charset="0"/>
                <a:cs typeface="Times New Roman" pitchFamily="18" charset="0"/>
              </a:rPr>
              <a:t>difference of  </a:t>
            </a:r>
            <a:endParaRPr lang="en-US" sz="3200"/>
          </a:p>
        </p:txBody>
      </p:sp>
      <p:pic>
        <p:nvPicPr>
          <p:cNvPr id="96261" name="Picture 3" descr="http://images.tutorvista.com/contentimages/physics_11/content/us/class11physics/chapter10/images/img48.gif"/>
          <p:cNvPicPr>
            <a:picLocks noChangeAspect="1" noChangeArrowheads="1"/>
          </p:cNvPicPr>
          <p:nvPr/>
        </p:nvPicPr>
        <p:blipFill>
          <a:blip r:embed="rId3" cstate="print"/>
          <a:srcRect/>
          <a:stretch>
            <a:fillRect/>
          </a:stretch>
        </p:blipFill>
        <p:spPr bwMode="auto">
          <a:xfrm>
            <a:off x="3124200" y="5334000"/>
            <a:ext cx="1295400" cy="106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3276600" y="685800"/>
          <a:ext cx="1828800" cy="914400"/>
        </p:xfrm>
        <a:graphic>
          <a:graphicData uri="http://schemas.openxmlformats.org/presentationml/2006/ole">
            <p:oleObj spid="_x0000_s95291" name="Equation" r:id="rId3" imgW="533169" imgH="393529" progId="">
              <p:embed/>
            </p:oleObj>
          </a:graphicData>
        </a:graphic>
      </p:graphicFrame>
      <p:sp>
        <p:nvSpPr>
          <p:cNvPr id="16389" name="TextBox 3"/>
          <p:cNvSpPr txBox="1">
            <a:spLocks noChangeArrowheads="1"/>
          </p:cNvSpPr>
          <p:nvPr/>
        </p:nvSpPr>
        <p:spPr bwMode="auto">
          <a:xfrm>
            <a:off x="1143000" y="2057400"/>
            <a:ext cx="5462588" cy="584200"/>
          </a:xfrm>
          <a:prstGeom prst="rect">
            <a:avLst/>
          </a:prstGeom>
          <a:noFill/>
          <a:ln w="9525">
            <a:noFill/>
            <a:miter lim="800000"/>
            <a:headEnd/>
            <a:tailEnd/>
          </a:ln>
        </p:spPr>
        <p:txBody>
          <a:bodyPr wrap="none">
            <a:spAutoFit/>
          </a:bodyPr>
          <a:lstStyle/>
          <a:p>
            <a:r>
              <a:rPr lang="en-US" sz="3200"/>
              <a:t>Displacement of particle P is </a:t>
            </a:r>
          </a:p>
        </p:txBody>
      </p:sp>
      <p:graphicFrame>
        <p:nvGraphicFramePr>
          <p:cNvPr id="16387" name="Object 3"/>
          <p:cNvGraphicFramePr>
            <a:graphicFrameLocks noChangeAspect="1"/>
          </p:cNvGraphicFramePr>
          <p:nvPr/>
        </p:nvGraphicFramePr>
        <p:xfrm>
          <a:off x="2032000" y="2895600"/>
          <a:ext cx="4697413" cy="990600"/>
        </p:xfrm>
        <a:graphic>
          <a:graphicData uri="http://schemas.openxmlformats.org/presentationml/2006/ole">
            <p:oleObj spid="_x0000_s95292" name="Equation" r:id="rId4" imgW="1765300" imgH="393700" progId="">
              <p:embed/>
            </p:oleObj>
          </a:graphicData>
        </a:graphic>
      </p:graphicFrame>
      <p:pic>
        <p:nvPicPr>
          <p:cNvPr id="16390" name="Picture 5" descr="http://images.tutorvista.com/contentimages/physics_11/content/us/class11physics/chapter10/images/img51.gif"/>
          <p:cNvPicPr>
            <a:picLocks noChangeAspect="1" noChangeArrowheads="1"/>
          </p:cNvPicPr>
          <p:nvPr/>
        </p:nvPicPr>
        <p:blipFill>
          <a:blip r:embed="rId5" cstate="print"/>
          <a:srcRect/>
          <a:stretch>
            <a:fillRect/>
          </a:stretch>
        </p:blipFill>
        <p:spPr bwMode="auto">
          <a:xfrm>
            <a:off x="2667000" y="4356100"/>
            <a:ext cx="2133600" cy="673100"/>
          </a:xfrm>
          <a:prstGeom prst="rect">
            <a:avLst/>
          </a:prstGeom>
          <a:noFill/>
          <a:ln w="9525">
            <a:noFill/>
            <a:miter lim="800000"/>
            <a:headEnd/>
            <a:tailEnd/>
          </a:ln>
        </p:spPr>
      </p:pic>
      <p:graphicFrame>
        <p:nvGraphicFramePr>
          <p:cNvPr id="16388" name="Object 4"/>
          <p:cNvGraphicFramePr>
            <a:graphicFrameLocks noChangeAspect="1"/>
          </p:cNvGraphicFramePr>
          <p:nvPr/>
        </p:nvGraphicFramePr>
        <p:xfrm>
          <a:off x="1636713" y="5105400"/>
          <a:ext cx="5032375" cy="990600"/>
        </p:xfrm>
        <a:graphic>
          <a:graphicData uri="http://schemas.openxmlformats.org/presentationml/2006/ole">
            <p:oleObj spid="_x0000_s95293" name="Equation" r:id="rId6" imgW="1892300" imgH="393700" progId="">
              <p:embed/>
            </p:oleObj>
          </a:graphicData>
        </a:graphic>
      </p:graphicFrame>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2225675" y="533400"/>
          <a:ext cx="3379788" cy="990600"/>
        </p:xfrm>
        <a:graphic>
          <a:graphicData uri="http://schemas.openxmlformats.org/presentationml/2006/ole">
            <p:oleObj spid="_x0000_s96315" name="Equation" r:id="rId3" imgW="1269449" imgH="393529" progId="">
              <p:embed/>
            </p:oleObj>
          </a:graphicData>
        </a:graphic>
      </p:graphicFrame>
      <p:pic>
        <p:nvPicPr>
          <p:cNvPr id="17413" name="Picture 2" descr="http://images.tutorvista.com/contentimages/physics_11/content/us/class11physics/chapter10/images/img54.gif"/>
          <p:cNvPicPr>
            <a:picLocks noChangeAspect="1" noChangeArrowheads="1"/>
          </p:cNvPicPr>
          <p:nvPr/>
        </p:nvPicPr>
        <p:blipFill>
          <a:blip r:embed="rId4" cstate="print"/>
          <a:srcRect/>
          <a:stretch>
            <a:fillRect/>
          </a:stretch>
        </p:blipFill>
        <p:spPr bwMode="auto">
          <a:xfrm>
            <a:off x="2438400" y="2209800"/>
            <a:ext cx="2819400" cy="609600"/>
          </a:xfrm>
          <a:prstGeom prst="rect">
            <a:avLst/>
          </a:prstGeom>
          <a:noFill/>
          <a:ln w="9525">
            <a:noFill/>
            <a:miter lim="800000"/>
            <a:headEnd/>
            <a:tailEnd/>
          </a:ln>
        </p:spPr>
      </p:pic>
      <p:graphicFrame>
        <p:nvGraphicFramePr>
          <p:cNvPr id="17411" name="Object 3"/>
          <p:cNvGraphicFramePr>
            <a:graphicFrameLocks noChangeAspect="1"/>
          </p:cNvGraphicFramePr>
          <p:nvPr/>
        </p:nvGraphicFramePr>
        <p:xfrm>
          <a:off x="2363788" y="2971800"/>
          <a:ext cx="3411537" cy="990600"/>
        </p:xfrm>
        <a:graphic>
          <a:graphicData uri="http://schemas.openxmlformats.org/presentationml/2006/ole">
            <p:oleObj spid="_x0000_s96316" name="Equation" r:id="rId5" imgW="1282700" imgH="393700" progId="">
              <p:embed/>
            </p:oleObj>
          </a:graphicData>
        </a:graphic>
      </p:graphicFrame>
      <p:graphicFrame>
        <p:nvGraphicFramePr>
          <p:cNvPr id="17412" name="Object 4"/>
          <p:cNvGraphicFramePr>
            <a:graphicFrameLocks noChangeAspect="1"/>
          </p:cNvGraphicFramePr>
          <p:nvPr/>
        </p:nvGraphicFramePr>
        <p:xfrm>
          <a:off x="1447800" y="4191000"/>
          <a:ext cx="4967288" cy="990600"/>
        </p:xfrm>
        <a:graphic>
          <a:graphicData uri="http://schemas.openxmlformats.org/presentationml/2006/ole">
            <p:oleObj spid="_x0000_s96317" name="Equation" r:id="rId6" imgW="1866090" imgH="393529" progId="">
              <p:embed/>
            </p:oleObj>
          </a:graphicData>
        </a:graphic>
      </p:graphicFrame>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1"/>
          <p:cNvSpPr>
            <a:spLocks noChangeArrowheads="1"/>
          </p:cNvSpPr>
          <p:nvPr/>
        </p:nvSpPr>
        <p:spPr bwMode="auto">
          <a:xfrm>
            <a:off x="1066800" y="533400"/>
            <a:ext cx="7239000" cy="1570038"/>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Similarly, for a particle at a distance x to the left of 0, the equation for the displacement is given by</a:t>
            </a:r>
            <a:endParaRPr lang="en-US" sz="3200"/>
          </a:p>
        </p:txBody>
      </p:sp>
      <p:graphicFrame>
        <p:nvGraphicFramePr>
          <p:cNvPr id="18434" name="Object 2"/>
          <p:cNvGraphicFramePr>
            <a:graphicFrameLocks noChangeAspect="1"/>
          </p:cNvGraphicFramePr>
          <p:nvPr/>
        </p:nvGraphicFramePr>
        <p:xfrm>
          <a:off x="1149350" y="2362200"/>
          <a:ext cx="5268913" cy="990600"/>
        </p:xfrm>
        <a:graphic>
          <a:graphicData uri="http://schemas.openxmlformats.org/presentationml/2006/ole">
            <p:oleObj spid="_x0000_s97301" name="Equation" r:id="rId3" imgW="1981200" imgH="393700" progId="">
              <p:embed/>
            </p:oleObj>
          </a:graphicData>
        </a:graphic>
      </p:graphicFrame>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
          <p:cNvSpPr>
            <a:spLocks noChangeArrowheads="1"/>
          </p:cNvSpPr>
          <p:nvPr/>
        </p:nvSpPr>
        <p:spPr bwMode="auto">
          <a:xfrm>
            <a:off x="1066800" y="533400"/>
            <a:ext cx="8001000" cy="1323975"/>
          </a:xfrm>
          <a:prstGeom prst="rect">
            <a:avLst/>
          </a:prstGeom>
          <a:solidFill>
            <a:srgbClr val="FFC000"/>
          </a:solidFill>
          <a:ln w="9525">
            <a:noFill/>
            <a:miter lim="800000"/>
            <a:headEnd/>
            <a:tailEnd/>
          </a:ln>
        </p:spPr>
        <p:txBody>
          <a:bodyPr anchor="ctr">
            <a:spAutoFit/>
          </a:bodyPr>
          <a:lstStyle/>
          <a:p>
            <a:pPr eaLnBrk="0" hangingPunct="0"/>
            <a:r>
              <a:rPr lang="en-US" sz="4000" b="1" dirty="0">
                <a:latin typeface="Calibri" pitchFamily="34" charset="0"/>
                <a:cs typeface="Times New Roman" pitchFamily="18" charset="0"/>
              </a:rPr>
              <a:t>Differential equation for wave motion</a:t>
            </a:r>
            <a:endParaRPr lang="en-US" sz="4000" dirty="0"/>
          </a:p>
        </p:txBody>
      </p:sp>
      <p:sp>
        <p:nvSpPr>
          <p:cNvPr id="19461" name="Rectangle 2"/>
          <p:cNvSpPr>
            <a:spLocks noChangeArrowheads="1"/>
          </p:cNvSpPr>
          <p:nvPr/>
        </p:nvSpPr>
        <p:spPr bwMode="auto">
          <a:xfrm>
            <a:off x="1066800" y="3886200"/>
            <a:ext cx="7848600" cy="1077913"/>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Differentiating equation  with respect to x,</a:t>
            </a:r>
            <a:endParaRPr lang="en-US" sz="3200"/>
          </a:p>
          <a:p>
            <a:pPr eaLnBrk="0" hangingPunct="0"/>
            <a:r>
              <a:rPr lang="en-US" sz="3200">
                <a:latin typeface="Calibri" pitchFamily="34" charset="0"/>
                <a:cs typeface="Times New Roman" pitchFamily="18" charset="0"/>
              </a:rPr>
              <a:t>We get, </a:t>
            </a:r>
            <a:endParaRPr lang="en-US" sz="3200"/>
          </a:p>
        </p:txBody>
      </p:sp>
      <p:graphicFrame>
        <p:nvGraphicFramePr>
          <p:cNvPr id="19458" name="Object 3"/>
          <p:cNvGraphicFramePr>
            <a:graphicFrameLocks noChangeAspect="1"/>
          </p:cNvGraphicFramePr>
          <p:nvPr/>
        </p:nvGraphicFramePr>
        <p:xfrm>
          <a:off x="1322388" y="2590800"/>
          <a:ext cx="4662487" cy="990600"/>
        </p:xfrm>
        <a:graphic>
          <a:graphicData uri="http://schemas.openxmlformats.org/presentationml/2006/ole">
            <p:oleObj spid="_x0000_s98344" name="Equation" r:id="rId3" imgW="1752600" imgH="393700" progId="">
              <p:embed/>
            </p:oleObj>
          </a:graphicData>
        </a:graphic>
      </p:graphicFrame>
      <p:sp>
        <p:nvSpPr>
          <p:cNvPr id="19462" name="TextBox 4"/>
          <p:cNvSpPr txBox="1">
            <a:spLocks noChangeArrowheads="1"/>
          </p:cNvSpPr>
          <p:nvPr/>
        </p:nvSpPr>
        <p:spPr bwMode="auto">
          <a:xfrm>
            <a:off x="1371600" y="1981200"/>
            <a:ext cx="4664075" cy="584200"/>
          </a:xfrm>
          <a:prstGeom prst="rect">
            <a:avLst/>
          </a:prstGeom>
          <a:noFill/>
          <a:ln w="9525">
            <a:noFill/>
            <a:miter lim="800000"/>
            <a:headEnd/>
            <a:tailEnd/>
          </a:ln>
        </p:spPr>
        <p:txBody>
          <a:bodyPr wrap="none">
            <a:spAutoFit/>
          </a:bodyPr>
          <a:lstStyle/>
          <a:p>
            <a:r>
              <a:rPr lang="en-US" sz="3200"/>
              <a:t>We have wave equation </a:t>
            </a:r>
          </a:p>
        </p:txBody>
      </p:sp>
      <p:graphicFrame>
        <p:nvGraphicFramePr>
          <p:cNvPr id="19459" name="Object 4"/>
          <p:cNvGraphicFramePr>
            <a:graphicFrameLocks noChangeAspect="1"/>
          </p:cNvGraphicFramePr>
          <p:nvPr/>
        </p:nvGraphicFramePr>
        <p:xfrm>
          <a:off x="1101725" y="5181600"/>
          <a:ext cx="5741988" cy="990600"/>
        </p:xfrm>
        <a:graphic>
          <a:graphicData uri="http://schemas.openxmlformats.org/presentationml/2006/ole">
            <p:oleObj spid="_x0000_s98345" name="Equation" r:id="rId4" imgW="2159000" imgH="393700" progId="">
              <p:embed/>
            </p:oleObj>
          </a:graphicData>
        </a:graphic>
      </p:graphicFrame>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1" descr="http://images.tutorvista.com/contentimages/physics_11/content/us/class11physics/chapter10/images/img59.gif"/>
          <p:cNvPicPr>
            <a:picLocks noChangeAspect="1" noChangeArrowheads="1"/>
          </p:cNvPicPr>
          <p:nvPr/>
        </p:nvPicPr>
        <p:blipFill>
          <a:blip r:embed="rId3" cstate="print"/>
          <a:srcRect/>
          <a:stretch>
            <a:fillRect/>
          </a:stretch>
        </p:blipFill>
        <p:spPr bwMode="auto">
          <a:xfrm>
            <a:off x="990600" y="457200"/>
            <a:ext cx="7543800" cy="1295400"/>
          </a:xfrm>
          <a:prstGeom prst="rect">
            <a:avLst/>
          </a:prstGeom>
          <a:noFill/>
          <a:ln w="9525">
            <a:noFill/>
            <a:miter lim="800000"/>
            <a:headEnd/>
            <a:tailEnd/>
          </a:ln>
        </p:spPr>
      </p:pic>
      <p:sp>
        <p:nvSpPr>
          <p:cNvPr id="20484" name="Rectangle 1"/>
          <p:cNvSpPr>
            <a:spLocks noChangeArrowheads="1"/>
          </p:cNvSpPr>
          <p:nvPr/>
        </p:nvSpPr>
        <p:spPr bwMode="auto">
          <a:xfrm>
            <a:off x="990600" y="2057400"/>
            <a:ext cx="8153400" cy="2554288"/>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The velocity of the particle whose displacement</a:t>
            </a:r>
          </a:p>
          <a:p>
            <a:pPr eaLnBrk="0" hangingPunct="0"/>
            <a:r>
              <a:rPr lang="en-US" sz="3200">
                <a:latin typeface="Calibri" pitchFamily="34" charset="0"/>
                <a:cs typeface="Times New Roman" pitchFamily="18" charset="0"/>
              </a:rPr>
              <a:t> y is represented by equation, is obtained by  differentiating it with respect to t, since velocity is the  rate of change of displacement with respect to time.</a:t>
            </a:r>
            <a:endParaRPr lang="en-US" sz="3200"/>
          </a:p>
        </p:txBody>
      </p:sp>
      <p:graphicFrame>
        <p:nvGraphicFramePr>
          <p:cNvPr id="20482" name="Object 2"/>
          <p:cNvGraphicFramePr>
            <a:graphicFrameLocks noChangeAspect="1"/>
          </p:cNvGraphicFramePr>
          <p:nvPr/>
        </p:nvGraphicFramePr>
        <p:xfrm>
          <a:off x="1803400" y="4800600"/>
          <a:ext cx="5080000" cy="990600"/>
        </p:xfrm>
        <a:graphic>
          <a:graphicData uri="http://schemas.openxmlformats.org/presentationml/2006/ole">
            <p:oleObj spid="_x0000_s99349" name="Equation" r:id="rId4" imgW="2184400" imgH="393700" progId="">
              <p:embed/>
            </p:oleObj>
          </a:graphicData>
        </a:graphic>
      </p:graphicFrame>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1"/>
          <p:cNvSpPr>
            <a:spLocks noChangeArrowheads="1"/>
          </p:cNvSpPr>
          <p:nvPr/>
        </p:nvSpPr>
        <p:spPr bwMode="auto">
          <a:xfrm>
            <a:off x="990600" y="533400"/>
            <a:ext cx="6629400" cy="1077913"/>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Comparing equations (2) and (3) we get,</a:t>
            </a:r>
            <a:endParaRPr lang="en-US" sz="3200"/>
          </a:p>
        </p:txBody>
      </p:sp>
      <p:graphicFrame>
        <p:nvGraphicFramePr>
          <p:cNvPr id="21506" name="Object 2"/>
          <p:cNvGraphicFramePr>
            <a:graphicFrameLocks noChangeAspect="1"/>
          </p:cNvGraphicFramePr>
          <p:nvPr/>
        </p:nvGraphicFramePr>
        <p:xfrm>
          <a:off x="2057400" y="1676400"/>
          <a:ext cx="3086100" cy="990600"/>
        </p:xfrm>
        <a:graphic>
          <a:graphicData uri="http://schemas.openxmlformats.org/presentationml/2006/ole">
            <p:oleObj spid="_x0000_s100392" name="Equation" r:id="rId3" imgW="1167893" imgH="393529" progId="">
              <p:embed/>
            </p:oleObj>
          </a:graphicData>
        </a:graphic>
      </p:graphicFrame>
      <p:sp>
        <p:nvSpPr>
          <p:cNvPr id="21509" name="Rectangle 3"/>
          <p:cNvSpPr>
            <a:spLocks noChangeArrowheads="1"/>
          </p:cNvSpPr>
          <p:nvPr/>
        </p:nvSpPr>
        <p:spPr bwMode="auto">
          <a:xfrm>
            <a:off x="990600" y="2819400"/>
            <a:ext cx="7924800" cy="1077913"/>
          </a:xfrm>
          <a:prstGeom prst="rect">
            <a:avLst/>
          </a:prstGeom>
          <a:noFill/>
          <a:ln w="9525">
            <a:noFill/>
            <a:miter lim="800000"/>
            <a:headEnd/>
            <a:tailEnd/>
          </a:ln>
        </p:spPr>
        <p:txBody>
          <a:bodyPr anchor="ctr">
            <a:spAutoFit/>
          </a:bodyPr>
          <a:lstStyle/>
          <a:p>
            <a:pPr eaLnBrk="0" hangingPunct="0"/>
            <a:r>
              <a:rPr lang="en-US" sz="3200">
                <a:latin typeface="Calibri" pitchFamily="34" charset="0"/>
                <a:cs typeface="Times New Roman" pitchFamily="18" charset="0"/>
              </a:rPr>
              <a:t>Particle velocity = wave velocity x slope of the displacement curve or strain.</a:t>
            </a:r>
            <a:endParaRPr lang="en-US" sz="3200"/>
          </a:p>
        </p:txBody>
      </p:sp>
      <p:sp>
        <p:nvSpPr>
          <p:cNvPr id="21510" name="TextBox 6"/>
          <p:cNvSpPr txBox="1">
            <a:spLocks noChangeArrowheads="1"/>
          </p:cNvSpPr>
          <p:nvPr/>
        </p:nvSpPr>
        <p:spPr bwMode="auto">
          <a:xfrm>
            <a:off x="1143000" y="4267200"/>
            <a:ext cx="5118100" cy="584200"/>
          </a:xfrm>
          <a:prstGeom prst="rect">
            <a:avLst/>
          </a:prstGeom>
          <a:noFill/>
          <a:ln w="9525">
            <a:noFill/>
            <a:miter lim="800000"/>
            <a:headEnd/>
            <a:tailEnd/>
          </a:ln>
        </p:spPr>
        <p:txBody>
          <a:bodyPr wrap="none">
            <a:spAutoFit/>
          </a:bodyPr>
          <a:lstStyle/>
          <a:p>
            <a:r>
              <a:rPr lang="en-US" sz="3200"/>
              <a:t>Differentiating equation (2) </a:t>
            </a:r>
          </a:p>
        </p:txBody>
      </p:sp>
      <p:graphicFrame>
        <p:nvGraphicFramePr>
          <p:cNvPr id="21507" name="Object 4"/>
          <p:cNvGraphicFramePr>
            <a:graphicFrameLocks noChangeAspect="1"/>
          </p:cNvGraphicFramePr>
          <p:nvPr/>
        </p:nvGraphicFramePr>
        <p:xfrm>
          <a:off x="1074738" y="5133975"/>
          <a:ext cx="6316662" cy="1085850"/>
        </p:xfrm>
        <a:graphic>
          <a:graphicData uri="http://schemas.openxmlformats.org/presentationml/2006/ole">
            <p:oleObj spid="_x0000_s100393" name="Equation" r:id="rId4" imgW="2374900" imgH="431800" progId="">
              <p:embed/>
            </p:oleObj>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pPr eaLnBrk="1" hangingPunct="1">
              <a:defRPr/>
            </a:pPr>
            <a:r>
              <a:rPr lang="en-US" altLang="zh-TW" sz="4000" dirty="0" smtClean="0">
                <a:ea typeface="新細明體" charset="0"/>
                <a:cs typeface="新細明體" charset="0"/>
              </a:rPr>
              <a:t>Oscillatory Motion</a:t>
            </a:r>
            <a:endParaRPr lang="en-US" sz="4000" dirty="0" smtClean="0">
              <a:cs typeface="+mj-cs"/>
            </a:endParaRPr>
          </a:p>
        </p:txBody>
      </p:sp>
      <p:sp>
        <p:nvSpPr>
          <p:cNvPr id="3" name="Rectangle 2"/>
          <p:cNvSpPr/>
          <p:nvPr/>
        </p:nvSpPr>
        <p:spPr>
          <a:xfrm>
            <a:off x="533400" y="1143000"/>
            <a:ext cx="8001000" cy="5078413"/>
          </a:xfrm>
          <a:prstGeom prst="rect">
            <a:avLst/>
          </a:prstGeom>
        </p:spPr>
        <p:txBody>
          <a:bodyPr>
            <a:spAutoFit/>
          </a:bodyPr>
          <a:lstStyle/>
          <a:p>
            <a:pPr>
              <a:defRPr/>
            </a:pPr>
            <a:r>
              <a:rPr lang="en-US" sz="3600" dirty="0">
                <a:solidFill>
                  <a:schemeClr val="accent2"/>
                </a:solidFill>
                <a:latin typeface="Arial" pitchFamily="34" charset="0"/>
                <a:ea typeface="ＭＳ Ｐゴシック" charset="0"/>
                <a:cs typeface="Arial" pitchFamily="34" charset="0"/>
              </a:rPr>
              <a:t>Motion which is </a:t>
            </a:r>
            <a:r>
              <a:rPr lang="en-US" sz="3600" dirty="0">
                <a:solidFill>
                  <a:srgbClr val="FF00FF"/>
                </a:solidFill>
                <a:latin typeface="Arial" pitchFamily="34" charset="0"/>
                <a:ea typeface="ＭＳ Ｐゴシック" charset="0"/>
                <a:cs typeface="Arial" pitchFamily="34" charset="0"/>
              </a:rPr>
              <a:t>periodic in time</a:t>
            </a:r>
            <a:r>
              <a:rPr lang="en-US" sz="3600" dirty="0">
                <a:solidFill>
                  <a:schemeClr val="accent2"/>
                </a:solidFill>
                <a:latin typeface="Arial" pitchFamily="34" charset="0"/>
                <a:ea typeface="ＭＳ Ｐゴシック" charset="0"/>
                <a:cs typeface="Arial" pitchFamily="34" charset="0"/>
              </a:rPr>
              <a:t>, that is, motion that repeats itself in time.</a:t>
            </a:r>
          </a:p>
          <a:p>
            <a:pPr>
              <a:defRPr/>
            </a:pPr>
            <a:endParaRPr lang="en-US" sz="3600" dirty="0">
              <a:latin typeface="Arial" pitchFamily="34" charset="0"/>
              <a:ea typeface="ＭＳ Ｐゴシック" charset="0"/>
              <a:cs typeface="Arial" pitchFamily="34" charset="0"/>
            </a:endParaRPr>
          </a:p>
          <a:p>
            <a:pPr>
              <a:defRPr/>
            </a:pPr>
            <a:r>
              <a:rPr lang="en-US" sz="3600" dirty="0">
                <a:solidFill>
                  <a:srgbClr val="FF6600"/>
                </a:solidFill>
                <a:latin typeface="Arial" pitchFamily="34" charset="0"/>
                <a:ea typeface="ＭＳ Ｐゴシック" charset="0"/>
                <a:cs typeface="Arial" pitchFamily="34" charset="0"/>
              </a:rPr>
              <a:t>Examples</a:t>
            </a:r>
            <a:r>
              <a:rPr lang="en-US" sz="3600" dirty="0">
                <a:solidFill>
                  <a:srgbClr val="333399"/>
                </a:solidFill>
                <a:latin typeface="Arial" pitchFamily="34" charset="0"/>
                <a:ea typeface="ＭＳ Ｐゴシック" charset="0"/>
                <a:cs typeface="Arial" pitchFamily="34" charset="0"/>
              </a:rPr>
              <a:t>: </a:t>
            </a:r>
          </a:p>
          <a:p>
            <a:pPr marL="514350" indent="-514350">
              <a:buFont typeface="Arial" pitchFamily="34" charset="0"/>
              <a:buChar char="•"/>
              <a:defRPr/>
            </a:pPr>
            <a:r>
              <a:rPr lang="en-US" sz="3600" dirty="0">
                <a:solidFill>
                  <a:srgbClr val="333399"/>
                </a:solidFill>
                <a:latin typeface="Arial" pitchFamily="34" charset="0"/>
                <a:ea typeface="ＭＳ Ｐゴシック" charset="0"/>
                <a:cs typeface="Arial" pitchFamily="34" charset="0"/>
              </a:rPr>
              <a:t>Power line oscillates when the wind blows past it</a:t>
            </a:r>
          </a:p>
          <a:p>
            <a:pPr marL="514350" indent="-514350">
              <a:buFont typeface="Arial" pitchFamily="34" charset="0"/>
              <a:buChar char="•"/>
              <a:defRPr/>
            </a:pPr>
            <a:r>
              <a:rPr lang="en-US" sz="3600" dirty="0">
                <a:solidFill>
                  <a:srgbClr val="333399"/>
                </a:solidFill>
                <a:latin typeface="Arial" pitchFamily="34" charset="0"/>
                <a:ea typeface="ＭＳ Ｐゴシック" charset="0"/>
                <a:cs typeface="Arial" pitchFamily="34" charset="0"/>
              </a:rPr>
              <a:t>Earthquake oscillations move buildings</a:t>
            </a: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Box 1"/>
          <p:cNvSpPr txBox="1">
            <a:spLocks noChangeArrowheads="1"/>
          </p:cNvSpPr>
          <p:nvPr/>
        </p:nvSpPr>
        <p:spPr bwMode="auto">
          <a:xfrm>
            <a:off x="1066800" y="457200"/>
            <a:ext cx="5118100" cy="584200"/>
          </a:xfrm>
          <a:prstGeom prst="rect">
            <a:avLst/>
          </a:prstGeom>
          <a:noFill/>
          <a:ln w="9525">
            <a:noFill/>
            <a:miter lim="800000"/>
            <a:headEnd/>
            <a:tailEnd/>
          </a:ln>
        </p:spPr>
        <p:txBody>
          <a:bodyPr wrap="none">
            <a:spAutoFit/>
          </a:bodyPr>
          <a:lstStyle/>
          <a:p>
            <a:r>
              <a:rPr lang="en-US" sz="3200"/>
              <a:t>Differentiating equation (3) </a:t>
            </a:r>
          </a:p>
        </p:txBody>
      </p:sp>
      <p:graphicFrame>
        <p:nvGraphicFramePr>
          <p:cNvPr id="22530" name="Object 2"/>
          <p:cNvGraphicFramePr>
            <a:graphicFrameLocks noChangeAspect="1"/>
          </p:cNvGraphicFramePr>
          <p:nvPr/>
        </p:nvGraphicFramePr>
        <p:xfrm>
          <a:off x="1039813" y="1447800"/>
          <a:ext cx="5818187" cy="1054100"/>
        </p:xfrm>
        <a:graphic>
          <a:graphicData uri="http://schemas.openxmlformats.org/presentationml/2006/ole">
            <p:oleObj spid="_x0000_s101416" name="Equation" r:id="rId3" imgW="2501900" imgH="419100" progId="">
              <p:embed/>
            </p:oleObj>
          </a:graphicData>
        </a:graphic>
      </p:graphicFrame>
      <p:sp>
        <p:nvSpPr>
          <p:cNvPr id="22533" name="TextBox 4"/>
          <p:cNvSpPr txBox="1">
            <a:spLocks noChangeArrowheads="1"/>
          </p:cNvSpPr>
          <p:nvPr/>
        </p:nvSpPr>
        <p:spPr bwMode="auto">
          <a:xfrm>
            <a:off x="1066800" y="2997200"/>
            <a:ext cx="5329238" cy="584200"/>
          </a:xfrm>
          <a:prstGeom prst="rect">
            <a:avLst/>
          </a:prstGeom>
          <a:noFill/>
          <a:ln w="9525">
            <a:noFill/>
            <a:miter lim="800000"/>
            <a:headEnd/>
            <a:tailEnd/>
          </a:ln>
        </p:spPr>
        <p:txBody>
          <a:bodyPr wrap="none">
            <a:spAutoFit/>
          </a:bodyPr>
          <a:lstStyle/>
          <a:p>
            <a:r>
              <a:rPr lang="en-US" sz="3200"/>
              <a:t>Comparing equs. (5) and (6)</a:t>
            </a:r>
          </a:p>
        </p:txBody>
      </p:sp>
      <p:graphicFrame>
        <p:nvGraphicFramePr>
          <p:cNvPr id="22531" name="Object 3"/>
          <p:cNvGraphicFramePr>
            <a:graphicFrameLocks noChangeAspect="1"/>
          </p:cNvGraphicFramePr>
          <p:nvPr/>
        </p:nvGraphicFramePr>
        <p:xfrm>
          <a:off x="1333500" y="3975100"/>
          <a:ext cx="3649663" cy="1054100"/>
        </p:xfrm>
        <a:graphic>
          <a:graphicData uri="http://schemas.openxmlformats.org/presentationml/2006/ole">
            <p:oleObj spid="_x0000_s101417" name="Equation" r:id="rId4" imgW="1422400" imgH="419100" progId="">
              <p:embed/>
            </p:oleObj>
          </a:graphicData>
        </a:graphic>
      </p:graphicFrame>
      <p:sp>
        <p:nvSpPr>
          <p:cNvPr id="22534" name="TextBox 6"/>
          <p:cNvSpPr txBox="1">
            <a:spLocks noChangeArrowheads="1"/>
          </p:cNvSpPr>
          <p:nvPr/>
        </p:nvSpPr>
        <p:spPr bwMode="auto">
          <a:xfrm>
            <a:off x="1066800" y="5334000"/>
            <a:ext cx="6718699" cy="1077218"/>
          </a:xfrm>
          <a:prstGeom prst="rect">
            <a:avLst/>
          </a:prstGeom>
          <a:noFill/>
          <a:ln w="9525">
            <a:noFill/>
            <a:miter lim="800000"/>
            <a:headEnd/>
            <a:tailEnd/>
          </a:ln>
        </p:spPr>
        <p:txBody>
          <a:bodyPr wrap="none">
            <a:spAutoFit/>
          </a:bodyPr>
          <a:lstStyle/>
          <a:p>
            <a:r>
              <a:rPr lang="en-US" sz="3200" dirty="0"/>
              <a:t>Equation (7) represents the differential </a:t>
            </a:r>
          </a:p>
          <a:p>
            <a:r>
              <a:rPr lang="en-US" sz="3200" dirty="0"/>
              <a:t>equation of wave </a:t>
            </a:r>
            <a:r>
              <a:rPr lang="en-US" sz="3200" dirty="0" smtClean="0"/>
              <a:t>velocity</a:t>
            </a:r>
            <a:endParaRPr lang="en-US" sz="3200" dirty="0"/>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6800" y="1143000"/>
            <a:ext cx="7626777" cy="3323987"/>
          </a:xfrm>
          <a:prstGeom prst="rect">
            <a:avLst/>
          </a:prstGeom>
          <a:noFill/>
        </p:spPr>
        <p:txBody>
          <a:bodyPr wrap="square" rtlCol="0">
            <a:spAutoFit/>
          </a:bodyPr>
          <a:lstStyle/>
          <a:p>
            <a:r>
              <a:rPr lang="en-US" sz="3200" dirty="0" smtClean="0"/>
              <a:t>Ex.  The equation of a traveling wave is </a:t>
            </a:r>
          </a:p>
          <a:p>
            <a:endParaRPr lang="en-US" sz="3200" dirty="0" smtClean="0"/>
          </a:p>
          <a:p>
            <a:endParaRPr lang="en-US" sz="3200" dirty="0" smtClean="0"/>
          </a:p>
          <a:p>
            <a:r>
              <a:rPr lang="en-US" sz="3200" dirty="0" smtClean="0"/>
              <a:t>Find (</a:t>
            </a:r>
            <a:r>
              <a:rPr lang="en-US" sz="3200" dirty="0" err="1" smtClean="0"/>
              <a:t>i</a:t>
            </a:r>
            <a:r>
              <a:rPr lang="en-US" sz="3200" dirty="0" smtClean="0"/>
              <a:t>) wavelength, (ii) speed and </a:t>
            </a:r>
          </a:p>
          <a:p>
            <a:r>
              <a:rPr lang="en-US" sz="3200" dirty="0" smtClean="0"/>
              <a:t>(iii) frequency of oscillating particle of the wave</a:t>
            </a:r>
          </a:p>
          <a:p>
            <a:endParaRPr lang="en-US" dirty="0"/>
          </a:p>
        </p:txBody>
      </p:sp>
      <p:graphicFrame>
        <p:nvGraphicFramePr>
          <p:cNvPr id="306183" name="Object 7"/>
          <p:cNvGraphicFramePr>
            <a:graphicFrameLocks noChangeAspect="1"/>
          </p:cNvGraphicFramePr>
          <p:nvPr/>
        </p:nvGraphicFramePr>
        <p:xfrm>
          <a:off x="2133600" y="1981200"/>
          <a:ext cx="4419600" cy="609600"/>
        </p:xfrm>
        <a:graphic>
          <a:graphicData uri="http://schemas.openxmlformats.org/presentationml/2006/ole">
            <p:oleObj spid="_x0000_s306202" name="Equation" r:id="rId3" imgW="1524000" imgH="203200" progId="">
              <p:embed/>
            </p:oleObj>
          </a:graphicData>
        </a:graphic>
      </p:graphicFrame>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Box 1"/>
          <p:cNvSpPr txBox="1">
            <a:spLocks noChangeArrowheads="1"/>
          </p:cNvSpPr>
          <p:nvPr/>
        </p:nvSpPr>
        <p:spPr bwMode="auto">
          <a:xfrm>
            <a:off x="1219200" y="457200"/>
            <a:ext cx="7010400" cy="6002338"/>
          </a:xfrm>
          <a:prstGeom prst="rect">
            <a:avLst/>
          </a:prstGeom>
          <a:noFill/>
          <a:ln w="9525">
            <a:noFill/>
            <a:miter lim="800000"/>
            <a:headEnd/>
            <a:tailEnd/>
          </a:ln>
        </p:spPr>
        <p:txBody>
          <a:bodyPr>
            <a:spAutoFit/>
          </a:bodyPr>
          <a:lstStyle/>
          <a:p>
            <a:r>
              <a:rPr lang="en-US" sz="3200"/>
              <a:t>Ex. When a simple harmonic wave is propagated through a medium, the displacement of a paricle in cm at any instant is </a:t>
            </a:r>
          </a:p>
          <a:p>
            <a:endParaRPr lang="en-US" sz="3200"/>
          </a:p>
          <a:p>
            <a:endParaRPr lang="en-US" sz="3200"/>
          </a:p>
          <a:p>
            <a:endParaRPr lang="en-US" sz="3200"/>
          </a:p>
          <a:p>
            <a:endParaRPr lang="en-US" sz="3200"/>
          </a:p>
          <a:p>
            <a:endParaRPr lang="en-US" sz="3200"/>
          </a:p>
          <a:p>
            <a:r>
              <a:rPr lang="en-US" sz="3200"/>
              <a:t>Calculate the amplitude, wave velocity, wavelength, frequency and period of the oscillating particle.   </a:t>
            </a:r>
          </a:p>
        </p:txBody>
      </p:sp>
      <p:graphicFrame>
        <p:nvGraphicFramePr>
          <p:cNvPr id="23554" name="Object 3"/>
          <p:cNvGraphicFramePr>
            <a:graphicFrameLocks noChangeAspect="1"/>
          </p:cNvGraphicFramePr>
          <p:nvPr/>
        </p:nvGraphicFramePr>
        <p:xfrm>
          <a:off x="1752600" y="2971800"/>
          <a:ext cx="4560888" cy="990600"/>
        </p:xfrm>
        <a:graphic>
          <a:graphicData uri="http://schemas.openxmlformats.org/presentationml/2006/ole">
            <p:oleObj spid="_x0000_s102421" name="Equation" r:id="rId3" imgW="1714500" imgH="393700" progId="">
              <p:embed/>
            </p:oleObj>
          </a:graphicData>
        </a:graphic>
      </p:graphicFrame>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ChangeArrowheads="1"/>
          </p:cNvSpPr>
          <p:nvPr/>
        </p:nvSpPr>
        <p:spPr bwMode="auto">
          <a:xfrm>
            <a:off x="685800" y="533400"/>
            <a:ext cx="7467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8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Ex. The equation of a traveling wave is  </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494593" name="Object 1"/>
          <p:cNvGraphicFramePr>
            <a:graphicFrameLocks noChangeAspect="1"/>
          </p:cNvGraphicFramePr>
          <p:nvPr/>
        </p:nvGraphicFramePr>
        <p:xfrm>
          <a:off x="1128713" y="1295400"/>
          <a:ext cx="6429375" cy="838200"/>
        </p:xfrm>
        <a:graphic>
          <a:graphicData uri="http://schemas.openxmlformats.org/presentationml/2006/ole">
            <p:oleObj spid="_x0000_s494612" name="Equation" r:id="rId3" imgW="1511300" imgH="203200" progId="">
              <p:embed/>
            </p:oleObj>
          </a:graphicData>
        </a:graphic>
      </p:graphicFrame>
      <p:sp>
        <p:nvSpPr>
          <p:cNvPr id="5" name="Rectangle 4"/>
          <p:cNvSpPr/>
          <p:nvPr/>
        </p:nvSpPr>
        <p:spPr>
          <a:xfrm>
            <a:off x="1143000" y="2438400"/>
            <a:ext cx="7086600" cy="954107"/>
          </a:xfrm>
          <a:prstGeom prst="rect">
            <a:avLst/>
          </a:prstGeom>
        </p:spPr>
        <p:txBody>
          <a:bodyPr wrap="square">
            <a:spAutoFit/>
          </a:bodyPr>
          <a:lstStyle/>
          <a:p>
            <a:pPr lvl="0" algn="just" fontAlgn="base">
              <a:spcBef>
                <a:spcPct val="0"/>
              </a:spcBef>
              <a:spcAft>
                <a:spcPct val="0"/>
              </a:spcAft>
              <a:tabLst>
                <a:tab pos="457200" algn="l"/>
              </a:tabLst>
            </a:pPr>
            <a:r>
              <a:rPr lang="en-US" sz="2800" dirty="0" smtClean="0">
                <a:latin typeface="Arial" pitchFamily="34" charset="0"/>
                <a:ea typeface="Times New Roman" pitchFamily="18" charset="0"/>
                <a:cs typeface="Arial" pitchFamily="34" charset="0"/>
              </a:rPr>
              <a:t>Find (</a:t>
            </a:r>
            <a:r>
              <a:rPr lang="en-US" sz="2800" dirty="0" err="1" smtClean="0">
                <a:latin typeface="Arial" pitchFamily="34" charset="0"/>
                <a:ea typeface="Times New Roman" pitchFamily="18" charset="0"/>
                <a:cs typeface="Arial" pitchFamily="34" charset="0"/>
              </a:rPr>
              <a:t>i</a:t>
            </a:r>
            <a:r>
              <a:rPr lang="en-US" sz="2800" dirty="0" smtClean="0">
                <a:latin typeface="Arial" pitchFamily="34" charset="0"/>
                <a:ea typeface="Times New Roman" pitchFamily="18" charset="0"/>
                <a:cs typeface="Arial" pitchFamily="34" charset="0"/>
              </a:rPr>
              <a:t>) amplitude (ii) wavelength (iii) speed (iv) frequency of wave</a:t>
            </a:r>
            <a:endParaRPr lang="en-US" sz="2800" dirty="0" smtClean="0">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90600" y="990600"/>
            <a:ext cx="7848600" cy="6001643"/>
          </a:xfrm>
          <a:prstGeom prst="rect">
            <a:avLst/>
          </a:prstGeom>
          <a:noFill/>
          <a:ln>
            <a:solidFill>
              <a:schemeClr val="accent1"/>
            </a:solidFill>
          </a:ln>
        </p:spPr>
        <p:txBody>
          <a:bodyPr wrap="square" rtlCol="0">
            <a:spAutoFit/>
          </a:bodyPr>
          <a:lstStyle/>
          <a:p>
            <a:r>
              <a:rPr lang="en-US" dirty="0" smtClean="0"/>
              <a:t> </a:t>
            </a:r>
            <a:r>
              <a:rPr lang="en-US" sz="2800" dirty="0" smtClean="0"/>
              <a:t>When a simple harmonic wave is propagated through a medium, the displacement of the particle at any instant of time is given by  </a:t>
            </a:r>
          </a:p>
          <a:p>
            <a:endParaRPr lang="en-US" sz="4000" dirty="0" smtClean="0"/>
          </a:p>
          <a:p>
            <a:endParaRPr lang="en-US" sz="2800" dirty="0" smtClean="0"/>
          </a:p>
          <a:p>
            <a:endParaRPr lang="en-US" sz="2800" dirty="0" smtClean="0"/>
          </a:p>
          <a:p>
            <a:r>
              <a:rPr lang="en-US" sz="2800" dirty="0" smtClean="0"/>
              <a:t>calculate</a:t>
            </a:r>
          </a:p>
          <a:p>
            <a:r>
              <a:rPr lang="en-US" sz="2800" dirty="0" smtClean="0"/>
              <a:t>(</a:t>
            </a:r>
            <a:r>
              <a:rPr lang="en-US" sz="2800" dirty="0" err="1" smtClean="0"/>
              <a:t>i</a:t>
            </a:r>
            <a:r>
              <a:rPr lang="en-US" sz="2800" dirty="0" smtClean="0"/>
              <a:t>)the amplitude of the vibrating particle, </a:t>
            </a:r>
          </a:p>
          <a:p>
            <a:r>
              <a:rPr lang="en-US" sz="2800" dirty="0" smtClean="0"/>
              <a:t>(ii)wave velocity, </a:t>
            </a:r>
          </a:p>
          <a:p>
            <a:r>
              <a:rPr lang="en-US" sz="2800" dirty="0" smtClean="0"/>
              <a:t>(ii)wave length,</a:t>
            </a:r>
          </a:p>
          <a:p>
            <a:r>
              <a:rPr lang="en-US" sz="2800" dirty="0" smtClean="0"/>
              <a:t>(iv)frequency and</a:t>
            </a:r>
          </a:p>
          <a:p>
            <a:r>
              <a:rPr lang="en-US" sz="2800" dirty="0" smtClean="0"/>
              <a:t>(v) time period.</a:t>
            </a:r>
          </a:p>
          <a:p>
            <a:r>
              <a:rPr lang="en-US" dirty="0" smtClean="0"/>
              <a:t> </a:t>
            </a:r>
          </a:p>
          <a:p>
            <a:endParaRPr lang="en-US" dirty="0"/>
          </a:p>
        </p:txBody>
      </p:sp>
      <p:graphicFrame>
        <p:nvGraphicFramePr>
          <p:cNvPr id="6" name="Object 5"/>
          <p:cNvGraphicFramePr>
            <a:graphicFrameLocks noChangeAspect="1"/>
          </p:cNvGraphicFramePr>
          <p:nvPr/>
        </p:nvGraphicFramePr>
        <p:xfrm>
          <a:off x="1447800" y="2590800"/>
          <a:ext cx="6477000" cy="838200"/>
        </p:xfrm>
        <a:graphic>
          <a:graphicData uri="http://schemas.openxmlformats.org/presentationml/2006/ole">
            <p:oleObj spid="_x0000_s510999" name="Equation" r:id="rId3" imgW="1651000" imgH="203200" progId="">
              <p:embed/>
            </p:oleObj>
          </a:graphicData>
        </a:graphic>
      </p:graphicFrame>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Box 1"/>
          <p:cNvSpPr txBox="1">
            <a:spLocks noChangeArrowheads="1"/>
          </p:cNvSpPr>
          <p:nvPr/>
        </p:nvSpPr>
        <p:spPr bwMode="auto">
          <a:xfrm>
            <a:off x="1066800" y="533400"/>
            <a:ext cx="7780338" cy="3540125"/>
          </a:xfrm>
          <a:prstGeom prst="rect">
            <a:avLst/>
          </a:prstGeom>
          <a:noFill/>
          <a:ln w="9525">
            <a:noFill/>
            <a:miter lim="800000"/>
            <a:headEnd/>
            <a:tailEnd/>
          </a:ln>
        </p:spPr>
        <p:txBody>
          <a:bodyPr wrap="none">
            <a:spAutoFit/>
          </a:bodyPr>
          <a:lstStyle/>
          <a:p>
            <a:r>
              <a:rPr lang="en-US" sz="2800"/>
              <a:t>Ex. A simple harmonic wave of amplitude 8units</a:t>
            </a:r>
          </a:p>
          <a:p>
            <a:r>
              <a:rPr lang="en-US" sz="2800"/>
              <a:t> travels a line of particles in the direction of </a:t>
            </a:r>
          </a:p>
          <a:p>
            <a:r>
              <a:rPr lang="en-US" sz="2800"/>
              <a:t>positive X axis. At any instant for a particle at a</a:t>
            </a:r>
          </a:p>
          <a:p>
            <a:r>
              <a:rPr lang="en-US" sz="2800"/>
              <a:t> distance of 10cm from the origin, the </a:t>
            </a:r>
          </a:p>
          <a:p>
            <a:r>
              <a:rPr lang="en-US" sz="2800"/>
              <a:t>displacement is +6units and at a distance a</a:t>
            </a:r>
          </a:p>
          <a:p>
            <a:r>
              <a:rPr lang="en-US" sz="2800"/>
              <a:t> particle from the origin is 25units, the</a:t>
            </a:r>
          </a:p>
          <a:p>
            <a:r>
              <a:rPr lang="en-US" sz="2800"/>
              <a:t> displacement is +4units. Calculate the</a:t>
            </a:r>
          </a:p>
          <a:p>
            <a:r>
              <a:rPr lang="en-US" sz="2800"/>
              <a:t> wavelength. </a:t>
            </a: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1066800" y="228600"/>
            <a:ext cx="8077200" cy="6324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cstate="print"/>
          <a:srcRect/>
          <a:stretch>
            <a:fillRect/>
          </a:stretch>
        </p:blipFill>
        <p:spPr bwMode="auto">
          <a:xfrm>
            <a:off x="990600" y="304800"/>
            <a:ext cx="7924800" cy="617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990600" y="381000"/>
            <a:ext cx="7848600" cy="617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304800" y="609600"/>
            <a:ext cx="8623300" cy="5509200"/>
          </a:xfrm>
          <a:prstGeom prst="rect">
            <a:avLst/>
          </a:prstGeom>
          <a:noFill/>
          <a:ln w="9525">
            <a:noFill/>
            <a:miter lim="800000"/>
            <a:headEnd/>
            <a:tailEnd/>
          </a:ln>
          <a:effectLst/>
        </p:spPr>
        <p:txBody>
          <a:bodyPr>
            <a:spAutoFit/>
          </a:bodyPr>
          <a:lstStyle/>
          <a:p>
            <a:pPr>
              <a:spcBef>
                <a:spcPct val="50000"/>
              </a:spcBef>
              <a:buFontTx/>
              <a:buChar char="-"/>
            </a:pPr>
            <a:r>
              <a:rPr lang="en-US" sz="2800" dirty="0">
                <a:latin typeface="Arial Rounded MT Bold" pitchFamily="34" charset="0"/>
              </a:rPr>
              <a:t>  </a:t>
            </a:r>
            <a:r>
              <a:rPr lang="en-US" sz="3200" u="sng" dirty="0">
                <a:latin typeface="Arial Rounded MT Bold" pitchFamily="34" charset="0"/>
              </a:rPr>
              <a:t>Block attached to a spring</a:t>
            </a:r>
          </a:p>
          <a:p>
            <a:pPr>
              <a:spcBef>
                <a:spcPct val="50000"/>
              </a:spcBef>
              <a:buFontTx/>
              <a:buChar char="-"/>
            </a:pPr>
            <a:r>
              <a:rPr lang="en-US" sz="3200" dirty="0">
                <a:latin typeface="Arial Rounded MT Bold" pitchFamily="34" charset="0"/>
              </a:rPr>
              <a:t>  Motion of a swing </a:t>
            </a:r>
          </a:p>
          <a:p>
            <a:pPr>
              <a:spcBef>
                <a:spcPct val="50000"/>
              </a:spcBef>
              <a:buFontTx/>
              <a:buChar char="-"/>
            </a:pPr>
            <a:r>
              <a:rPr lang="en-US" sz="3200" dirty="0">
                <a:latin typeface="Arial Rounded MT Bold" pitchFamily="34" charset="0"/>
              </a:rPr>
              <a:t>  </a:t>
            </a:r>
            <a:r>
              <a:rPr lang="en-US" sz="3200" u="sng" dirty="0">
                <a:latin typeface="Arial Rounded MT Bold" pitchFamily="34" charset="0"/>
              </a:rPr>
              <a:t>Motion of a </a:t>
            </a:r>
            <a:r>
              <a:rPr lang="en-US" sz="3200" u="sng" dirty="0" smtClean="0">
                <a:latin typeface="Arial Rounded MT Bold" pitchFamily="34" charset="0"/>
              </a:rPr>
              <a:t>pendulum</a:t>
            </a:r>
            <a:endParaRPr lang="en-US" sz="3200" dirty="0">
              <a:latin typeface="Arial Rounded MT Bold" pitchFamily="34" charset="0"/>
            </a:endParaRPr>
          </a:p>
          <a:p>
            <a:pPr>
              <a:spcBef>
                <a:spcPct val="50000"/>
              </a:spcBef>
              <a:buFontTx/>
              <a:buChar char="-"/>
            </a:pPr>
            <a:r>
              <a:rPr lang="en-US" sz="3200" dirty="0">
                <a:latin typeface="Arial Rounded MT Bold" pitchFamily="34" charset="0"/>
              </a:rPr>
              <a:t> Vibrations of a stringed musical instrument</a:t>
            </a:r>
          </a:p>
          <a:p>
            <a:pPr>
              <a:spcBef>
                <a:spcPct val="50000"/>
              </a:spcBef>
              <a:buFontTx/>
              <a:buChar char="-"/>
            </a:pPr>
            <a:r>
              <a:rPr lang="en-US" sz="3200" dirty="0">
                <a:latin typeface="Arial Rounded MT Bold" pitchFamily="34" charset="0"/>
              </a:rPr>
              <a:t>  Motion of a cantilever</a:t>
            </a:r>
          </a:p>
          <a:p>
            <a:pPr>
              <a:spcBef>
                <a:spcPct val="50000"/>
              </a:spcBef>
              <a:buFontTx/>
              <a:buChar char="-"/>
            </a:pPr>
            <a:r>
              <a:rPr lang="en-US" sz="3200" dirty="0">
                <a:latin typeface="Arial Rounded MT Bold" pitchFamily="34" charset="0"/>
              </a:rPr>
              <a:t>  Oscillations of houses, bridges, …</a:t>
            </a:r>
          </a:p>
          <a:p>
            <a:pPr>
              <a:spcBef>
                <a:spcPct val="50000"/>
              </a:spcBef>
              <a:buFontTx/>
              <a:buChar char="-"/>
            </a:pPr>
            <a:r>
              <a:rPr lang="en-US" sz="3200" dirty="0">
                <a:latin typeface="Arial Rounded MT Bold" pitchFamily="34" charset="0"/>
              </a:rPr>
              <a:t>  </a:t>
            </a:r>
            <a:r>
              <a:rPr lang="en-US" sz="3200" dirty="0" smtClean="0">
                <a:latin typeface="Arial Rounded MT Bold" pitchFamily="34" charset="0"/>
              </a:rPr>
              <a:t>All clocks use simple harmonic motion</a:t>
            </a:r>
            <a:endParaRPr lang="en-US" sz="3200" dirty="0">
              <a:latin typeface="Arial Rounded MT Bold" pitchFamily="34" charset="0"/>
            </a:endParaRPr>
          </a:p>
        </p:txBody>
      </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cstate="print"/>
          <a:srcRect/>
          <a:stretch>
            <a:fillRect/>
          </a:stretch>
        </p:blipFill>
        <p:spPr bwMode="auto">
          <a:xfrm>
            <a:off x="1066800" y="304800"/>
            <a:ext cx="7772400" cy="6248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cstate="print"/>
          <a:srcRect/>
          <a:stretch>
            <a:fillRect/>
          </a:stretch>
        </p:blipFill>
        <p:spPr bwMode="auto">
          <a:xfrm>
            <a:off x="1066800" y="457200"/>
            <a:ext cx="7772400" cy="609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cstate="print"/>
          <a:srcRect/>
          <a:stretch>
            <a:fillRect/>
          </a:stretch>
        </p:blipFill>
        <p:spPr bwMode="auto">
          <a:xfrm>
            <a:off x="990600" y="381000"/>
            <a:ext cx="7848600" cy="6248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0" y="0"/>
            <a:ext cx="9144000" cy="579438"/>
          </a:xfrm>
          <a:prstGeom prst="rect">
            <a:avLst/>
          </a:prstGeom>
          <a:noFill/>
          <a:ln w="9525">
            <a:noFill/>
            <a:miter lim="800000"/>
            <a:headEnd/>
            <a:tailEnd/>
          </a:ln>
        </p:spPr>
        <p:txBody>
          <a:bodyPr>
            <a:spAutoFit/>
          </a:bodyPr>
          <a:lstStyle/>
          <a:p>
            <a:pPr algn="ctr">
              <a:spcBef>
                <a:spcPct val="50000"/>
              </a:spcBef>
            </a:pPr>
            <a:endParaRPr lang="zh-TW" altLang="en-US" sz="3200">
              <a:solidFill>
                <a:schemeClr val="accent2"/>
              </a:solidFill>
              <a:ea typeface="PMingLiU" pitchFamily="18" charset="-120"/>
            </a:endParaRPr>
          </a:p>
        </p:txBody>
      </p:sp>
      <p:sp>
        <p:nvSpPr>
          <p:cNvPr id="61443" name="Text Box 3"/>
          <p:cNvSpPr txBox="1">
            <a:spLocks noChangeArrowheads="1"/>
          </p:cNvSpPr>
          <p:nvPr/>
        </p:nvSpPr>
        <p:spPr bwMode="auto">
          <a:xfrm>
            <a:off x="381000" y="1447801"/>
            <a:ext cx="8610600" cy="3370153"/>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spcBef>
                <a:spcPct val="50000"/>
              </a:spcBef>
            </a:pPr>
            <a:endParaRPr lang="en-US" altLang="zh-TW" dirty="0" smtClean="0">
              <a:solidFill>
                <a:schemeClr val="tx1"/>
              </a:solidFill>
              <a:ea typeface="PMingLiU" pitchFamily="18" charset="-120"/>
            </a:endParaRPr>
          </a:p>
          <a:p>
            <a:pPr>
              <a:spcBef>
                <a:spcPct val="50000"/>
              </a:spcBef>
            </a:pPr>
            <a:endParaRPr lang="en-US" altLang="zh-TW" dirty="0" smtClean="0">
              <a:solidFill>
                <a:schemeClr val="tx1"/>
              </a:solidFill>
              <a:ea typeface="PMingLiU" pitchFamily="18" charset="-120"/>
            </a:endParaRPr>
          </a:p>
          <a:p>
            <a:pPr>
              <a:spcBef>
                <a:spcPct val="50000"/>
              </a:spcBef>
            </a:pPr>
            <a:r>
              <a:rPr lang="en-US" altLang="zh-TW" sz="2800" dirty="0" smtClean="0">
                <a:solidFill>
                  <a:schemeClr val="tx1"/>
                </a:solidFill>
                <a:ea typeface="PMingLiU" pitchFamily="18" charset="-120"/>
              </a:rPr>
              <a:t>Forced </a:t>
            </a:r>
            <a:r>
              <a:rPr lang="en-US" altLang="zh-TW" sz="2800" dirty="0">
                <a:solidFill>
                  <a:schemeClr val="tx1"/>
                </a:solidFill>
                <a:ea typeface="PMingLiU" pitchFamily="18" charset="-120"/>
              </a:rPr>
              <a:t>vibrations occur when there is a periodic driving force. This force may or may not have the same period as the natural frequency of the system.</a:t>
            </a:r>
          </a:p>
          <a:p>
            <a:pPr>
              <a:spcBef>
                <a:spcPct val="50000"/>
              </a:spcBef>
            </a:pPr>
            <a:r>
              <a:rPr lang="en-US" altLang="zh-TW" sz="2800" dirty="0">
                <a:solidFill>
                  <a:schemeClr val="tx1"/>
                </a:solidFill>
                <a:ea typeface="PMingLiU" pitchFamily="18" charset="-120"/>
              </a:rPr>
              <a:t>If the frequency is the same as the natural frequency, the amplitude can become quite large. This is called resonance.</a:t>
            </a:r>
          </a:p>
        </p:txBody>
      </p:sp>
      <p:sp>
        <p:nvSpPr>
          <p:cNvPr id="61446" name="Rectangle 8"/>
          <p:cNvSpPr>
            <a:spLocks noGrp="1" noChangeArrowheads="1"/>
          </p:cNvSpPr>
          <p:nvPr>
            <p:ph type="title"/>
          </p:nvPr>
        </p:nvSpPr>
        <p:spPr/>
        <p:txBody>
          <a:bodyPr/>
          <a:lstStyle/>
          <a:p>
            <a:pPr eaLnBrk="1" hangingPunct="1"/>
            <a:r>
              <a:rPr lang="en-US" altLang="zh-TW" smtClean="0">
                <a:ea typeface="PMingLiU" pitchFamily="18" charset="-120"/>
              </a:rPr>
              <a:t>Forced Oscillations; Resonance</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p:cNvPicPr>
            <a:picLocks noChangeAspect="1" noChangeArrowheads="1"/>
          </p:cNvPicPr>
          <p:nvPr/>
        </p:nvPicPr>
        <p:blipFill>
          <a:blip r:embed="rId2" cstate="print"/>
          <a:srcRect b="8879"/>
          <a:stretch>
            <a:fillRect/>
          </a:stretch>
        </p:blipFill>
        <p:spPr bwMode="auto">
          <a:xfrm>
            <a:off x="1025525" y="838200"/>
            <a:ext cx="3394075" cy="2660650"/>
          </a:xfrm>
          <a:prstGeom prst="rect">
            <a:avLst/>
          </a:prstGeom>
          <a:noFill/>
          <a:ln w="9525">
            <a:noFill/>
            <a:miter lim="800000"/>
            <a:headEnd/>
            <a:tailEnd/>
          </a:ln>
        </p:spPr>
      </p:pic>
      <p:pic>
        <p:nvPicPr>
          <p:cNvPr id="4" name="Picture 7"/>
          <p:cNvPicPr>
            <a:picLocks noChangeAspect="1" noChangeArrowheads="1"/>
          </p:cNvPicPr>
          <p:nvPr/>
        </p:nvPicPr>
        <p:blipFill>
          <a:blip r:embed="rId3" cstate="print"/>
          <a:srcRect b="13338"/>
          <a:stretch>
            <a:fillRect/>
          </a:stretch>
        </p:blipFill>
        <p:spPr bwMode="auto">
          <a:xfrm>
            <a:off x="4572000" y="762000"/>
            <a:ext cx="4038600" cy="2717800"/>
          </a:xfrm>
          <a:prstGeom prst="rect">
            <a:avLst/>
          </a:prstGeom>
          <a:noFill/>
          <a:ln w="9525">
            <a:noFill/>
            <a:miter lim="800000"/>
            <a:headEnd/>
            <a:tailEnd/>
          </a:ln>
        </p:spPr>
      </p:pic>
      <p:sp>
        <p:nvSpPr>
          <p:cNvPr id="5" name="Rectangle 4"/>
          <p:cNvSpPr/>
          <p:nvPr/>
        </p:nvSpPr>
        <p:spPr>
          <a:xfrm>
            <a:off x="1066800" y="4798874"/>
            <a:ext cx="7772400" cy="1938992"/>
          </a:xfrm>
          <a:prstGeom prst="rect">
            <a:avLst/>
          </a:prstGeom>
        </p:spPr>
        <p:txBody>
          <a:bodyPr wrap="square">
            <a:spAutoFit/>
          </a:bodyPr>
          <a:lstStyle/>
          <a:p>
            <a:r>
              <a:rPr lang="en-US" altLang="zh-TW" sz="2400" dirty="0" smtClean="0">
                <a:ea typeface="PMingLiU" pitchFamily="18" charset="-120"/>
              </a:rPr>
              <a:t>Figure : Caption: (a) Large-amplitude oscillations of the Tacoma Narrows Bridge, due to gusty winds, led to its collapse (1940). (b) Collapse of a freeway in California, due to the 1989 earthquake.</a:t>
            </a:r>
          </a:p>
          <a:p>
            <a:endParaRPr lang="zh-TW" altLang="en-US" sz="2400" dirty="0" smtClean="0">
              <a:ea typeface="PMingLiU" pitchFamily="18" charset="-120"/>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fig_14_24"/>
          <p:cNvPicPr>
            <a:picLocks noChangeAspect="1" noChangeArrowheads="1"/>
          </p:cNvPicPr>
          <p:nvPr/>
        </p:nvPicPr>
        <p:blipFill>
          <a:blip r:embed="rId2" cstate="print">
            <a:lum bright="-20000" contrast="40000"/>
          </a:blip>
          <a:srcRect/>
          <a:stretch>
            <a:fillRect/>
          </a:stretch>
        </p:blipFill>
        <p:spPr bwMode="auto">
          <a:xfrm>
            <a:off x="1143000" y="1066800"/>
            <a:ext cx="2525713" cy="3787775"/>
          </a:xfrm>
          <a:prstGeom prst="rect">
            <a:avLst/>
          </a:prstGeom>
          <a:noFill/>
          <a:ln w="9525">
            <a:noFill/>
            <a:miter lim="800000"/>
            <a:headEnd/>
            <a:tailEnd/>
          </a:ln>
        </p:spPr>
      </p:pic>
      <p:pic>
        <p:nvPicPr>
          <p:cNvPr id="4" name="Picture 10" descr="FG13_19"/>
          <p:cNvPicPr preferRelativeResize="0">
            <a:picLocks noChangeAspect="1" noChangeArrowheads="1"/>
          </p:cNvPicPr>
          <p:nvPr/>
        </p:nvPicPr>
        <p:blipFill>
          <a:blip r:embed="rId3" cstate="print">
            <a:lum bright="-20000" contrast="40000"/>
          </a:blip>
          <a:srcRect/>
          <a:stretch>
            <a:fillRect/>
          </a:stretch>
        </p:blipFill>
        <p:spPr bwMode="auto">
          <a:xfrm>
            <a:off x="4373562" y="1520825"/>
            <a:ext cx="1417638" cy="3355975"/>
          </a:xfrm>
          <a:prstGeom prst="rect">
            <a:avLst/>
          </a:prstGeom>
          <a:noFill/>
          <a:ln w="9525">
            <a:noFill/>
            <a:miter lim="800000"/>
            <a:headEnd/>
            <a:tailEnd/>
          </a:ln>
        </p:spPr>
      </p:pic>
      <p:pic>
        <p:nvPicPr>
          <p:cNvPr id="5" name="Picture 7" descr="FG13_19"/>
          <p:cNvPicPr preferRelativeResize="0">
            <a:picLocks noChangeAspect="1" noChangeArrowheads="1"/>
          </p:cNvPicPr>
          <p:nvPr/>
        </p:nvPicPr>
        <p:blipFill>
          <a:blip r:embed="rId4" cstate="print">
            <a:lum bright="-20000" contrast="40000"/>
          </a:blip>
          <a:srcRect/>
          <a:stretch>
            <a:fillRect/>
          </a:stretch>
        </p:blipFill>
        <p:spPr bwMode="auto">
          <a:xfrm>
            <a:off x="6354762" y="1524000"/>
            <a:ext cx="1341438" cy="33559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990600" y="274638"/>
            <a:ext cx="7943088" cy="1143000"/>
          </a:xfrm>
        </p:spPr>
        <p:txBody>
          <a:bodyPr>
            <a:normAutofit fontScale="90000"/>
          </a:bodyPr>
          <a:lstStyle/>
          <a:p>
            <a:r>
              <a:rPr lang="en-US" dirty="0" smtClean="0"/>
              <a:t>Equation of Driven Harmonic Motion.</a:t>
            </a:r>
          </a:p>
        </p:txBody>
      </p:sp>
      <p:sp>
        <p:nvSpPr>
          <p:cNvPr id="11268" name="Rectangle 3"/>
          <p:cNvSpPr>
            <a:spLocks noGrp="1" noChangeArrowheads="1"/>
          </p:cNvSpPr>
          <p:nvPr>
            <p:ph type="body" idx="1"/>
          </p:nvPr>
        </p:nvSpPr>
        <p:spPr/>
        <p:txBody>
          <a:bodyPr>
            <a:normAutofit fontScale="77500" lnSpcReduction="20000"/>
          </a:bodyPr>
          <a:lstStyle/>
          <a:p>
            <a:r>
              <a:rPr lang="en-US" dirty="0" smtClean="0"/>
              <a:t>Consider what happens when we apply a time-dependent force </a:t>
            </a:r>
            <a:r>
              <a:rPr lang="en-US" i="1" dirty="0" smtClean="0"/>
              <a:t>F</a:t>
            </a:r>
            <a:r>
              <a:rPr lang="en-US" dirty="0" smtClean="0"/>
              <a:t>(</a:t>
            </a:r>
            <a:r>
              <a:rPr lang="en-US" i="1" dirty="0" smtClean="0"/>
              <a:t>t</a:t>
            </a:r>
            <a:r>
              <a:rPr lang="en-US" dirty="0" smtClean="0"/>
              <a:t>) to a system that normally would carry out SHM with an angular frequency </a:t>
            </a:r>
            <a:r>
              <a:rPr lang="en-US" i="1" dirty="0" smtClean="0">
                <a:latin typeface="Symbol" pitchFamily="18" charset="2"/>
              </a:rPr>
              <a:t>w</a:t>
            </a:r>
            <a:r>
              <a:rPr lang="en-US" baseline="-25000" dirty="0" smtClean="0"/>
              <a:t>0</a:t>
            </a:r>
            <a:r>
              <a:rPr lang="en-US" dirty="0" smtClean="0"/>
              <a:t>.</a:t>
            </a:r>
          </a:p>
          <a:p>
            <a:endParaRPr lang="en-US" dirty="0" smtClean="0"/>
          </a:p>
          <a:p>
            <a:r>
              <a:rPr lang="en-US" dirty="0" smtClean="0"/>
              <a:t>Assume the external force </a:t>
            </a:r>
            <a:r>
              <a:rPr lang="en-US" i="1" dirty="0" smtClean="0"/>
              <a:t>F</a:t>
            </a:r>
            <a:r>
              <a:rPr lang="en-US" dirty="0" smtClean="0"/>
              <a:t>(t) = </a:t>
            </a:r>
            <a:r>
              <a:rPr lang="en-US" i="1" dirty="0" smtClean="0"/>
              <a:t>mF</a:t>
            </a:r>
            <a:r>
              <a:rPr lang="en-US" baseline="-25000" dirty="0" smtClean="0"/>
              <a:t>0</a:t>
            </a:r>
            <a:r>
              <a:rPr lang="en-US" dirty="0" smtClean="0"/>
              <a:t>sin(</a:t>
            </a:r>
            <a:r>
              <a:rPr lang="en-US" i="1" dirty="0" smtClean="0">
                <a:latin typeface="Symbol" pitchFamily="18" charset="2"/>
              </a:rPr>
              <a:t>w</a:t>
            </a:r>
            <a:r>
              <a:rPr lang="en-US" i="1" dirty="0" smtClean="0"/>
              <a:t>t</a:t>
            </a:r>
            <a:r>
              <a:rPr lang="en-US" dirty="0" smtClean="0"/>
              <a:t>).  The equation of motion can now be written as</a:t>
            </a:r>
          </a:p>
          <a:p>
            <a:endParaRPr lang="en-US" dirty="0" smtClean="0"/>
          </a:p>
          <a:p>
            <a:endParaRPr lang="en-US" dirty="0" smtClean="0"/>
          </a:p>
          <a:p>
            <a:endParaRPr lang="en-US" dirty="0" smtClean="0"/>
          </a:p>
          <a:p>
            <a:endParaRPr lang="en-US" dirty="0" smtClean="0"/>
          </a:p>
          <a:p>
            <a:r>
              <a:rPr lang="en-US" dirty="0" smtClean="0"/>
              <a:t>The steady state motion of this system will be harmonic motion with an angular frequency equal to the angular frequency of the driving force.</a:t>
            </a:r>
          </a:p>
        </p:txBody>
      </p:sp>
      <p:graphicFrame>
        <p:nvGraphicFramePr>
          <p:cNvPr id="11266" name="Object 4"/>
          <p:cNvGraphicFramePr>
            <a:graphicFrameLocks noChangeAspect="1"/>
          </p:cNvGraphicFramePr>
          <p:nvPr/>
        </p:nvGraphicFramePr>
        <p:xfrm>
          <a:off x="2413000" y="3886200"/>
          <a:ext cx="3149600" cy="768350"/>
        </p:xfrm>
        <a:graphic>
          <a:graphicData uri="http://schemas.openxmlformats.org/presentationml/2006/ole">
            <p:oleObj spid="_x0000_s308245" name="Equation" r:id="rId4" imgW="1562100" imgH="381000" progId="">
              <p:embed/>
            </p:oleObj>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3"/>
          <p:cNvSpPr>
            <a:spLocks noGrp="1" noChangeArrowheads="1"/>
          </p:cNvSpPr>
          <p:nvPr>
            <p:ph type="body" idx="1"/>
          </p:nvPr>
        </p:nvSpPr>
        <p:spPr>
          <a:xfrm>
            <a:off x="685800" y="609600"/>
            <a:ext cx="7772400" cy="4800600"/>
          </a:xfrm>
        </p:spPr>
        <p:txBody>
          <a:bodyPr>
            <a:noAutofit/>
          </a:bodyPr>
          <a:lstStyle/>
          <a:p>
            <a:r>
              <a:rPr lang="en-US" sz="2800" dirty="0" smtClean="0"/>
              <a:t>Consider the general solution</a:t>
            </a:r>
          </a:p>
          <a:p>
            <a:endParaRPr lang="en-US" sz="2800" dirty="0" smtClean="0"/>
          </a:p>
          <a:p>
            <a:endParaRPr lang="en-US" sz="2800" dirty="0" smtClean="0"/>
          </a:p>
          <a:p>
            <a:r>
              <a:rPr lang="en-US" sz="2800" dirty="0" smtClean="0"/>
              <a:t>The parameters in this solution must be chosen such that the equation of motion is satisfied.  This requires that</a:t>
            </a:r>
          </a:p>
          <a:p>
            <a:endParaRPr lang="en-US" sz="2800" dirty="0" smtClean="0"/>
          </a:p>
          <a:p>
            <a:endParaRPr lang="en-US" sz="2800" dirty="0" smtClean="0"/>
          </a:p>
          <a:p>
            <a:r>
              <a:rPr lang="en-US" sz="2800" dirty="0" smtClean="0"/>
              <a:t>This equation can be rewritten as</a:t>
            </a:r>
          </a:p>
          <a:p>
            <a:endParaRPr lang="en-US" sz="2800" dirty="0" smtClean="0"/>
          </a:p>
        </p:txBody>
      </p:sp>
      <p:graphicFrame>
        <p:nvGraphicFramePr>
          <p:cNvPr id="12290" name="Object 4"/>
          <p:cNvGraphicFramePr>
            <a:graphicFrameLocks noChangeAspect="1"/>
          </p:cNvGraphicFramePr>
          <p:nvPr/>
        </p:nvGraphicFramePr>
        <p:xfrm>
          <a:off x="1447800" y="1295400"/>
          <a:ext cx="2573338" cy="611188"/>
        </p:xfrm>
        <a:graphic>
          <a:graphicData uri="http://schemas.openxmlformats.org/presentationml/2006/ole">
            <p:oleObj spid="_x0000_s309307" name="Equation" r:id="rId4" imgW="1282700" imgH="304800" progId="">
              <p:embed/>
            </p:oleObj>
          </a:graphicData>
        </a:graphic>
      </p:graphicFrame>
      <p:graphicFrame>
        <p:nvGraphicFramePr>
          <p:cNvPr id="12291" name="Object 5"/>
          <p:cNvGraphicFramePr>
            <a:graphicFrameLocks noChangeAspect="1"/>
          </p:cNvGraphicFramePr>
          <p:nvPr/>
        </p:nvGraphicFramePr>
        <p:xfrm>
          <a:off x="1143000" y="3962400"/>
          <a:ext cx="6399213" cy="533400"/>
        </p:xfrm>
        <a:graphic>
          <a:graphicData uri="http://schemas.openxmlformats.org/presentationml/2006/ole">
            <p:oleObj spid="_x0000_s309308" name="Equation" r:id="rId5" imgW="3200400" imgH="266700" progId="">
              <p:embed/>
            </p:oleObj>
          </a:graphicData>
        </a:graphic>
      </p:graphicFrame>
      <p:graphicFrame>
        <p:nvGraphicFramePr>
          <p:cNvPr id="12292" name="Object 6"/>
          <p:cNvGraphicFramePr>
            <a:graphicFrameLocks noChangeAspect="1"/>
          </p:cNvGraphicFramePr>
          <p:nvPr/>
        </p:nvGraphicFramePr>
        <p:xfrm>
          <a:off x="1143000" y="5257800"/>
          <a:ext cx="6629400" cy="1041400"/>
        </p:xfrm>
        <a:graphic>
          <a:graphicData uri="http://schemas.openxmlformats.org/presentationml/2006/ole">
            <p:oleObj spid="_x0000_s309309" name="Equation" r:id="rId6" imgW="2552700" imgH="520700" progId="">
              <p:embed/>
            </p:oleObj>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3"/>
          <p:cNvSpPr>
            <a:spLocks noGrp="1" noChangeArrowheads="1"/>
          </p:cNvSpPr>
          <p:nvPr>
            <p:ph type="body" idx="1"/>
          </p:nvPr>
        </p:nvSpPr>
        <p:spPr>
          <a:xfrm>
            <a:off x="685800" y="533400"/>
            <a:ext cx="7772400" cy="4724400"/>
          </a:xfrm>
        </p:spPr>
        <p:txBody>
          <a:bodyPr>
            <a:noAutofit/>
          </a:bodyPr>
          <a:lstStyle/>
          <a:p>
            <a:r>
              <a:rPr lang="en-US" sz="2800" dirty="0" smtClean="0"/>
              <a:t>Our general solution must thus satisfy the following condition:</a:t>
            </a:r>
          </a:p>
          <a:p>
            <a:endParaRPr lang="en-US" sz="2800" dirty="0" smtClean="0"/>
          </a:p>
          <a:p>
            <a:endParaRPr lang="en-US" sz="2800" dirty="0" smtClean="0"/>
          </a:p>
          <a:p>
            <a:endParaRPr lang="en-US" sz="2800" dirty="0" smtClean="0"/>
          </a:p>
          <a:p>
            <a:r>
              <a:rPr lang="en-US" sz="2800" dirty="0" smtClean="0"/>
              <a:t>Since this equation must be satisfied at all time, we must require that the coefficients of </a:t>
            </a:r>
            <a:r>
              <a:rPr lang="en-US" sz="2800" dirty="0" err="1" smtClean="0"/>
              <a:t>cos</a:t>
            </a:r>
            <a:r>
              <a:rPr lang="en-US" sz="2800" dirty="0" smtClean="0"/>
              <a:t>(</a:t>
            </a:r>
            <a:r>
              <a:rPr lang="en-US" sz="2800" i="1" dirty="0" smtClean="0">
                <a:latin typeface="Symbol" pitchFamily="18" charset="2"/>
              </a:rPr>
              <a:t>w</a:t>
            </a:r>
            <a:r>
              <a:rPr lang="en-US" sz="2800" i="1" dirty="0" smtClean="0"/>
              <a:t>t</a:t>
            </a:r>
            <a:r>
              <a:rPr lang="en-US" sz="2800" dirty="0" smtClean="0"/>
              <a:t>) and sin(</a:t>
            </a:r>
            <a:r>
              <a:rPr lang="en-US" sz="2800" i="1" dirty="0" smtClean="0">
                <a:latin typeface="Symbol" pitchFamily="18" charset="2"/>
              </a:rPr>
              <a:t>w</a:t>
            </a:r>
            <a:r>
              <a:rPr lang="en-US" sz="2800" i="1" dirty="0" smtClean="0"/>
              <a:t>t</a:t>
            </a:r>
            <a:r>
              <a:rPr lang="en-US" sz="2800" dirty="0" smtClean="0"/>
              <a:t>) are 0.  This requires that</a:t>
            </a:r>
          </a:p>
          <a:p>
            <a:endParaRPr lang="en-US" sz="2800" dirty="0" smtClean="0"/>
          </a:p>
          <a:p>
            <a:pPr>
              <a:buFont typeface="Times" pitchFamily="18" charset="0"/>
              <a:buNone/>
            </a:pPr>
            <a:r>
              <a:rPr lang="en-US" sz="2800" dirty="0" smtClean="0"/>
              <a:t>and</a:t>
            </a:r>
          </a:p>
          <a:p>
            <a:endParaRPr lang="en-US" sz="2800" dirty="0" smtClean="0"/>
          </a:p>
          <a:p>
            <a:endParaRPr lang="en-US" sz="2800" dirty="0" smtClean="0"/>
          </a:p>
        </p:txBody>
      </p:sp>
      <p:graphicFrame>
        <p:nvGraphicFramePr>
          <p:cNvPr id="13314" name="Object 4"/>
          <p:cNvGraphicFramePr>
            <a:graphicFrameLocks noChangeAspect="1"/>
          </p:cNvGraphicFramePr>
          <p:nvPr/>
        </p:nvGraphicFramePr>
        <p:xfrm>
          <a:off x="914400" y="1701800"/>
          <a:ext cx="8001000" cy="584200"/>
        </p:xfrm>
        <a:graphic>
          <a:graphicData uri="http://schemas.openxmlformats.org/presentationml/2006/ole">
            <p:oleObj spid="_x0000_s310331" name="Equation" r:id="rId4" imgW="3949700" imgH="292100" progId="">
              <p:embed/>
            </p:oleObj>
          </a:graphicData>
        </a:graphic>
      </p:graphicFrame>
      <p:graphicFrame>
        <p:nvGraphicFramePr>
          <p:cNvPr id="13315" name="Object 5"/>
          <p:cNvGraphicFramePr>
            <a:graphicFrameLocks noChangeAspect="1"/>
          </p:cNvGraphicFramePr>
          <p:nvPr/>
        </p:nvGraphicFramePr>
        <p:xfrm>
          <a:off x="1066800" y="4419600"/>
          <a:ext cx="3429000" cy="609600"/>
        </p:xfrm>
        <a:graphic>
          <a:graphicData uri="http://schemas.openxmlformats.org/presentationml/2006/ole">
            <p:oleObj spid="_x0000_s310332" name="Equation" r:id="rId5" imgW="1409700" imgH="266700" progId="">
              <p:embed/>
            </p:oleObj>
          </a:graphicData>
        </a:graphic>
      </p:graphicFrame>
      <p:graphicFrame>
        <p:nvGraphicFramePr>
          <p:cNvPr id="13316" name="Object 6"/>
          <p:cNvGraphicFramePr>
            <a:graphicFrameLocks noChangeAspect="1"/>
          </p:cNvGraphicFramePr>
          <p:nvPr/>
        </p:nvGraphicFramePr>
        <p:xfrm>
          <a:off x="1143000" y="5715000"/>
          <a:ext cx="3810000" cy="685800"/>
        </p:xfrm>
        <a:graphic>
          <a:graphicData uri="http://schemas.openxmlformats.org/presentationml/2006/ole">
            <p:oleObj spid="_x0000_s310333" name="Equation" r:id="rId6" imgW="1651000" imgH="266700" progId="">
              <p:embed/>
            </p:oleObj>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3"/>
          <p:cNvSpPr>
            <a:spLocks noGrp="1" noChangeArrowheads="1"/>
          </p:cNvSpPr>
          <p:nvPr>
            <p:ph type="body" idx="1"/>
          </p:nvPr>
        </p:nvSpPr>
        <p:spPr>
          <a:xfrm>
            <a:off x="990600" y="381000"/>
            <a:ext cx="7498080" cy="4800600"/>
          </a:xfrm>
        </p:spPr>
        <p:txBody>
          <a:bodyPr>
            <a:normAutofit fontScale="92500" lnSpcReduction="20000"/>
          </a:bodyPr>
          <a:lstStyle/>
          <a:p>
            <a:r>
              <a:rPr lang="en-US" dirty="0" smtClean="0"/>
              <a:t>The interesting solutions are solutions where </a:t>
            </a:r>
            <a:r>
              <a:rPr lang="en-US" i="1" dirty="0" smtClean="0"/>
              <a:t>A</a:t>
            </a:r>
            <a:r>
              <a:rPr lang="en-US" dirty="0" smtClean="0"/>
              <a:t> ≠ 0 and </a:t>
            </a:r>
            <a:r>
              <a:rPr lang="en-US" i="1" dirty="0" smtClean="0">
                <a:latin typeface="Symbol" pitchFamily="18" charset="2"/>
              </a:rPr>
              <a:t>w</a:t>
            </a:r>
            <a:r>
              <a:rPr lang="en-US" dirty="0" smtClean="0"/>
              <a:t> ≠ </a:t>
            </a:r>
            <a:r>
              <a:rPr lang="en-US" i="1" dirty="0" smtClean="0">
                <a:latin typeface="Symbol" pitchFamily="18" charset="2"/>
              </a:rPr>
              <a:t>w</a:t>
            </a:r>
            <a:r>
              <a:rPr lang="en-US" baseline="-25000" dirty="0" smtClean="0"/>
              <a:t>0</a:t>
            </a:r>
            <a:r>
              <a:rPr lang="en-US" dirty="0" smtClean="0"/>
              <a:t>.  In this case, our general solution can only satisfy the equation of motion if</a:t>
            </a:r>
          </a:p>
          <a:p>
            <a:endParaRPr lang="en-US" dirty="0" smtClean="0"/>
          </a:p>
          <a:p>
            <a:endParaRPr lang="en-US" dirty="0" smtClean="0"/>
          </a:p>
          <a:p>
            <a:pPr>
              <a:buFont typeface="Times" pitchFamily="18" charset="0"/>
              <a:buNone/>
            </a:pPr>
            <a:r>
              <a:rPr lang="en-US" dirty="0" smtClean="0"/>
              <a:t>	and</a:t>
            </a:r>
          </a:p>
          <a:p>
            <a:endParaRPr lang="en-US" dirty="0" smtClean="0"/>
          </a:p>
          <a:p>
            <a:endParaRPr lang="en-US" dirty="0" smtClean="0"/>
          </a:p>
          <a:p>
            <a:endParaRPr lang="en-US" dirty="0" smtClean="0"/>
          </a:p>
          <a:p>
            <a:r>
              <a:rPr lang="en-US" dirty="0" smtClean="0"/>
              <a:t>The amplitude of the motion is thus equal to</a:t>
            </a:r>
          </a:p>
          <a:p>
            <a:endParaRPr lang="en-US" dirty="0" smtClean="0"/>
          </a:p>
          <a:p>
            <a:endParaRPr lang="en-US" dirty="0" smtClean="0"/>
          </a:p>
        </p:txBody>
      </p:sp>
      <p:graphicFrame>
        <p:nvGraphicFramePr>
          <p:cNvPr id="14338" name="Object 4"/>
          <p:cNvGraphicFramePr>
            <a:graphicFrameLocks noChangeAspect="1"/>
          </p:cNvGraphicFramePr>
          <p:nvPr/>
        </p:nvGraphicFramePr>
        <p:xfrm>
          <a:off x="1219200" y="2057400"/>
          <a:ext cx="1293813" cy="533400"/>
        </p:xfrm>
        <a:graphic>
          <a:graphicData uri="http://schemas.openxmlformats.org/presentationml/2006/ole">
            <p:oleObj spid="_x0000_s311355" name="Equation" r:id="rId4" imgW="647700" imgH="266700" progId="">
              <p:embed/>
            </p:oleObj>
          </a:graphicData>
        </a:graphic>
      </p:graphicFrame>
      <p:graphicFrame>
        <p:nvGraphicFramePr>
          <p:cNvPr id="14339" name="Object 5"/>
          <p:cNvGraphicFramePr>
            <a:graphicFrameLocks noChangeAspect="1"/>
          </p:cNvGraphicFramePr>
          <p:nvPr/>
        </p:nvGraphicFramePr>
        <p:xfrm>
          <a:off x="1219200" y="3505200"/>
          <a:ext cx="5610225" cy="533400"/>
        </p:xfrm>
        <a:graphic>
          <a:graphicData uri="http://schemas.openxmlformats.org/presentationml/2006/ole">
            <p:oleObj spid="_x0000_s311356" name="Equation" r:id="rId5" imgW="2806700" imgH="266700" progId="">
              <p:embed/>
            </p:oleObj>
          </a:graphicData>
        </a:graphic>
      </p:graphicFrame>
      <p:graphicFrame>
        <p:nvGraphicFramePr>
          <p:cNvPr id="14340" name="Object 6"/>
          <p:cNvGraphicFramePr>
            <a:graphicFrameLocks noChangeAspect="1"/>
          </p:cNvGraphicFramePr>
          <p:nvPr/>
        </p:nvGraphicFramePr>
        <p:xfrm>
          <a:off x="1219200" y="5410200"/>
          <a:ext cx="1878013" cy="914400"/>
        </p:xfrm>
        <a:graphic>
          <a:graphicData uri="http://schemas.openxmlformats.org/presentationml/2006/ole">
            <p:oleObj spid="_x0000_s311357" name="Equation" r:id="rId6" imgW="939800" imgH="457200" progId="">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762000"/>
            <a:ext cx="7315200" cy="4031873"/>
          </a:xfrm>
          <a:prstGeom prst="rect">
            <a:avLst/>
          </a:prstGeom>
          <a:noFill/>
        </p:spPr>
        <p:txBody>
          <a:bodyPr wrap="square" rtlCol="0">
            <a:spAutoFit/>
          </a:bodyPr>
          <a:lstStyle/>
          <a:p>
            <a:pPr algn="just"/>
            <a:r>
              <a:rPr lang="en-US" sz="4000" b="1" dirty="0" smtClean="0"/>
              <a:t>Periodic Motion</a:t>
            </a:r>
            <a:r>
              <a:rPr lang="en-US" sz="4000" dirty="0" smtClean="0"/>
              <a:t>: </a:t>
            </a:r>
            <a:r>
              <a:rPr lang="en-US" sz="3600" dirty="0" smtClean="0"/>
              <a:t>Many kind of motion repeat over and over, such as,  the vibrations of quartz crystal in a watch, swinging pendulum in  a clock and back-and-forth motion of a piston in  an engine. This kind of motions are called periodic motion.</a:t>
            </a:r>
            <a:endParaRPr lang="en-US" sz="3600" dirty="0"/>
          </a:p>
        </p:txBody>
      </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a:xfrm>
            <a:off x="685800" y="838200"/>
            <a:ext cx="8153400" cy="4114800"/>
          </a:xfrm>
        </p:spPr>
        <p:txBody>
          <a:bodyPr>
            <a:noAutofit/>
          </a:bodyPr>
          <a:lstStyle/>
          <a:p>
            <a:r>
              <a:rPr lang="en-US" sz="2800" dirty="0" smtClean="0"/>
              <a:t>If the driving force has a frequency close to the natural frequency of the system, the resulting amplitudes can be very large even for small driving amplitudes.  The system is said to be in resonance.</a:t>
            </a:r>
          </a:p>
          <a:p>
            <a:r>
              <a:rPr lang="en-US" sz="2800" dirty="0" smtClean="0"/>
              <a:t>In realistic systems, there will also be a damping force.  Whether or not resonance behavior will be observed will depend on the strength of the damping term.</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sz="half" idx="4294967295"/>
          </p:nvPr>
        </p:nvPicPr>
        <p:blipFill>
          <a:blip r:embed="rId2" cstate="print"/>
          <a:srcRect/>
          <a:stretch>
            <a:fillRect/>
          </a:stretch>
        </p:blipFill>
        <p:spPr>
          <a:xfrm>
            <a:off x="1524000" y="609600"/>
            <a:ext cx="6705600" cy="5181600"/>
          </a:xfrm>
          <a:prstGeom prst="rect">
            <a:avLst/>
          </a:prstGeom>
        </p:spPr>
      </p:pic>
    </p:spTree>
  </p:cSld>
  <p:clrMapOvr>
    <a:masterClrMapping/>
  </p:clrMapOvr>
  <p:transition advTm="1000"/>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Driven Harmonic Motion.</a:t>
            </a:r>
          </a:p>
        </p:txBody>
      </p:sp>
      <p:pic>
        <p:nvPicPr>
          <p:cNvPr id="238596" name="Tacoma.mov" descr="Home:Users:wolfs:Work in Progress:Physics 121:PowerPointNotes:Lecture21:Tacoma.mov">
            <a:hlinkClick r:id="" action="ppaction://media"/>
          </p:cNvPr>
          <p:cNvPicPr>
            <a:picLocks noRot="1" noChangeAspect="1" noChangeArrowheads="1"/>
          </p:cNvPicPr>
          <p:nvPr>
            <a:quickTimeFile r:link="rId1"/>
          </p:nvPr>
        </p:nvPicPr>
        <p:blipFill>
          <a:blip r:embed="rId4" cstate="print"/>
          <a:srcRect/>
          <a:stretch>
            <a:fillRect/>
          </a:stretch>
        </p:blipFill>
        <p:spPr bwMode="auto">
          <a:xfrm>
            <a:off x="2032000" y="1943100"/>
            <a:ext cx="5080000" cy="4191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733" fill="hold"/>
                                        <p:tgtEl>
                                          <p:spTgt spid="23859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38596"/>
                </p:tgtEl>
              </p:cMediaNode>
            </p:video>
            <p:seq concurrent="1" nextAc="seek">
              <p:cTn id="8" restart="whenNotActive" fill="hold" evtFilter="cancelBubble" nodeType="interactiveSeq">
                <p:stCondLst>
                  <p:cond evt="onClick" delay="0">
                    <p:tgtEl>
                      <p:spTgt spid="23859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8596"/>
                                        </p:tgtEl>
                                      </p:cBhvr>
                                    </p:cmd>
                                  </p:childTnLst>
                                </p:cTn>
                              </p:par>
                            </p:childTnLst>
                          </p:cTn>
                        </p:par>
                      </p:childTnLst>
                    </p:cTn>
                  </p:par>
                </p:childTnLst>
              </p:cTn>
              <p:nextCondLst>
                <p:cond evt="onClick" delay="0">
                  <p:tgtEl>
                    <p:spTgt spid="238596"/>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en-US" smtClean="0"/>
              <a:t>Done for today!  </a:t>
            </a:r>
            <a:br>
              <a:rPr lang="en-US" smtClean="0"/>
            </a:br>
            <a:r>
              <a:rPr lang="en-US" smtClean="0"/>
              <a:t>Thursday: Temperature and Heat!</a:t>
            </a:r>
          </a:p>
        </p:txBody>
      </p:sp>
      <p:sp>
        <p:nvSpPr>
          <p:cNvPr id="30723" name="Text Box 11"/>
          <p:cNvSpPr txBox="1">
            <a:spLocks noChangeArrowheads="1"/>
          </p:cNvSpPr>
          <p:nvPr/>
        </p:nvSpPr>
        <p:spPr bwMode="auto">
          <a:xfrm>
            <a:off x="685800" y="5867400"/>
            <a:ext cx="7715250" cy="581025"/>
          </a:xfrm>
          <a:prstGeom prst="rect">
            <a:avLst/>
          </a:prstGeom>
          <a:noFill/>
          <a:ln w="12700">
            <a:noFill/>
            <a:miter lim="800000"/>
            <a:headEnd/>
            <a:tailEnd/>
          </a:ln>
        </p:spPr>
        <p:txBody>
          <a:bodyPr wrap="none">
            <a:spAutoFit/>
          </a:bodyPr>
          <a:lstStyle/>
          <a:p>
            <a:r>
              <a:rPr lang="en-US" sz="1600" b="1">
                <a:latin typeface="Times-Bold" charset="0"/>
              </a:rPr>
              <a:t>Unusually Strong Cyclone Off the Brazilian Coast: A lot of Rotational Motion!</a:t>
            </a:r>
          </a:p>
          <a:p>
            <a:r>
              <a:rPr lang="en-US" sz="1600" b="1">
                <a:latin typeface="Times-Bold" charset="0"/>
              </a:rPr>
              <a:t>Credit: </a:t>
            </a:r>
            <a:r>
              <a:rPr lang="en-US" sz="1600" b="1">
                <a:solidFill>
                  <a:srgbClr val="0000FF"/>
                </a:solidFill>
                <a:latin typeface="Times-Roman" charset="0"/>
                <a:hlinkClick r:id="rId3"/>
              </a:rPr>
              <a:t>Jacques Descloitres</a:t>
            </a:r>
            <a:r>
              <a:rPr lang="en-US" sz="1600" b="1">
                <a:latin typeface="Times-Roman" charset="0"/>
              </a:rPr>
              <a:t>,  </a:t>
            </a:r>
            <a:r>
              <a:rPr lang="en-US" sz="1600" b="1">
                <a:solidFill>
                  <a:srgbClr val="0000FF"/>
                </a:solidFill>
                <a:latin typeface="Times" pitchFamily="18" charset="0"/>
                <a:hlinkClick r:id="rId4"/>
              </a:rPr>
              <a:t>MODIS Land Rapid Response Team</a:t>
            </a:r>
            <a:r>
              <a:rPr lang="en-US" sz="1600" b="1">
                <a:latin typeface="Times-Roman" charset="0"/>
              </a:rPr>
              <a:t>,  </a:t>
            </a:r>
            <a:r>
              <a:rPr lang="en-US" sz="1600" b="1">
                <a:solidFill>
                  <a:srgbClr val="0000FF"/>
                </a:solidFill>
                <a:latin typeface="Times" pitchFamily="18" charset="0"/>
                <a:hlinkClick r:id="rId5"/>
              </a:rPr>
              <a:t>GSFC</a:t>
            </a:r>
            <a:r>
              <a:rPr lang="en-US" sz="1600" b="1">
                <a:latin typeface="Times-Roman" charset="0"/>
              </a:rPr>
              <a:t>,  </a:t>
            </a:r>
            <a:r>
              <a:rPr lang="en-US" sz="1600" b="1">
                <a:solidFill>
                  <a:srgbClr val="0000FF"/>
                </a:solidFill>
                <a:latin typeface="Times" pitchFamily="18" charset="0"/>
                <a:hlinkClick r:id="rId6"/>
              </a:rPr>
              <a:t>NASA</a:t>
            </a:r>
            <a:r>
              <a:rPr lang="en-US" sz="1600" b="1">
                <a:latin typeface="Times-Roman" charset="0"/>
              </a:rPr>
              <a:t> </a:t>
            </a:r>
          </a:p>
        </p:txBody>
      </p:sp>
      <p:pic>
        <p:nvPicPr>
          <p:cNvPr id="30724" name="Picture 13"/>
          <p:cNvPicPr>
            <a:picLocks noGrp="1" noChangeAspect="1" noChangeArrowheads="1"/>
          </p:cNvPicPr>
          <p:nvPr>
            <p:ph idx="1"/>
          </p:nvPr>
        </p:nvPicPr>
        <p:blipFill>
          <a:blip r:embed="rId7" cstate="print"/>
          <a:srcRect/>
          <a:stretch>
            <a:fillRect/>
          </a:stretch>
        </p:blipFill>
        <p:spPr>
          <a:xfrm>
            <a:off x="1828800" y="1676400"/>
            <a:ext cx="5486400" cy="4114800"/>
          </a:xfr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Tm="1000"/>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5"/>
          <p:cNvSpPr txBox="1">
            <a:spLocks noChangeArrowheads="1"/>
          </p:cNvSpPr>
          <p:nvPr/>
        </p:nvSpPr>
        <p:spPr bwMode="auto">
          <a:xfrm>
            <a:off x="4419600" y="982663"/>
            <a:ext cx="4191000" cy="2677656"/>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The sharpness of the resonant peak depends on the damping. If the damping is small (A) it can be quite sharp; if the damping is larger (B) it is less sharp.</a:t>
            </a:r>
          </a:p>
        </p:txBody>
      </p:sp>
      <p:sp>
        <p:nvSpPr>
          <p:cNvPr id="62467" name="Text Box 6"/>
          <p:cNvSpPr txBox="1">
            <a:spLocks noChangeArrowheads="1"/>
          </p:cNvSpPr>
          <p:nvPr/>
        </p:nvSpPr>
        <p:spPr bwMode="auto">
          <a:xfrm>
            <a:off x="304800" y="4876800"/>
            <a:ext cx="8610600" cy="954107"/>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Like damping, resonance can be wanted or unwanted. Musical instruments and TV/radio receivers depend on it.</a:t>
            </a:r>
          </a:p>
        </p:txBody>
      </p:sp>
      <p:sp>
        <p:nvSpPr>
          <p:cNvPr id="62468" name="Rectangle 8"/>
          <p:cNvSpPr>
            <a:spLocks noGrp="1" noChangeArrowheads="1"/>
          </p:cNvSpPr>
          <p:nvPr>
            <p:ph type="title"/>
          </p:nvPr>
        </p:nvSpPr>
        <p:spPr>
          <a:xfrm>
            <a:off x="457200" y="152400"/>
            <a:ext cx="8229600" cy="715963"/>
          </a:xfrm>
        </p:spPr>
        <p:txBody>
          <a:bodyPr>
            <a:normAutofit fontScale="90000"/>
          </a:bodyPr>
          <a:lstStyle/>
          <a:p>
            <a:pPr eaLnBrk="1" hangingPunct="1"/>
            <a:r>
              <a:rPr lang="en-US" altLang="zh-TW" smtClean="0">
                <a:ea typeface="PMingLiU" pitchFamily="18" charset="-120"/>
              </a:rPr>
              <a:t>Forced Oscillations; Resonance</a:t>
            </a:r>
          </a:p>
        </p:txBody>
      </p:sp>
      <p:pic>
        <p:nvPicPr>
          <p:cNvPr id="62469" name="Picture 10"/>
          <p:cNvPicPr>
            <a:picLocks noChangeAspect="1" noChangeArrowheads="1"/>
          </p:cNvPicPr>
          <p:nvPr/>
        </p:nvPicPr>
        <p:blipFill>
          <a:blip r:embed="rId3" cstate="print"/>
          <a:srcRect/>
          <a:stretch>
            <a:fillRect/>
          </a:stretch>
        </p:blipFill>
        <p:spPr bwMode="auto">
          <a:xfrm>
            <a:off x="217488" y="1066800"/>
            <a:ext cx="4125912" cy="3740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Grp="1" noChangeArrowheads="1"/>
          </p:cNvSpPr>
          <p:nvPr>
            <p:ph type="title"/>
          </p:nvPr>
        </p:nvSpPr>
        <p:spPr>
          <a:xfrm>
            <a:off x="457200" y="152400"/>
            <a:ext cx="8229600" cy="715963"/>
          </a:xfrm>
        </p:spPr>
        <p:txBody>
          <a:bodyPr>
            <a:normAutofit fontScale="90000"/>
          </a:bodyPr>
          <a:lstStyle/>
          <a:p>
            <a:pPr eaLnBrk="1" hangingPunct="1"/>
            <a:r>
              <a:rPr lang="en-US" altLang="zh-TW" smtClean="0">
                <a:ea typeface="PMingLiU" pitchFamily="18" charset="-120"/>
              </a:rPr>
              <a:t>Forced Oscillations; Resonance</a:t>
            </a:r>
          </a:p>
        </p:txBody>
      </p:sp>
      <p:sp>
        <p:nvSpPr>
          <p:cNvPr id="63491" name="Text Box 6"/>
          <p:cNvSpPr txBox="1">
            <a:spLocks noChangeArrowheads="1"/>
          </p:cNvSpPr>
          <p:nvPr/>
        </p:nvSpPr>
        <p:spPr bwMode="auto">
          <a:xfrm>
            <a:off x="838200" y="990600"/>
            <a:ext cx="7467600" cy="523220"/>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The equation of motion for a forced oscillator is:</a:t>
            </a:r>
          </a:p>
        </p:txBody>
      </p:sp>
      <p:sp>
        <p:nvSpPr>
          <p:cNvPr id="63492" name="Text Box 8"/>
          <p:cNvSpPr txBox="1">
            <a:spLocks noChangeArrowheads="1"/>
          </p:cNvSpPr>
          <p:nvPr/>
        </p:nvSpPr>
        <p:spPr bwMode="auto">
          <a:xfrm>
            <a:off x="990600" y="2833688"/>
            <a:ext cx="6858000" cy="519112"/>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The solution is:</a:t>
            </a:r>
          </a:p>
        </p:txBody>
      </p:sp>
      <p:sp>
        <p:nvSpPr>
          <p:cNvPr id="63493" name="Text Box 10"/>
          <p:cNvSpPr txBox="1">
            <a:spLocks noChangeArrowheads="1"/>
          </p:cNvSpPr>
          <p:nvPr/>
        </p:nvSpPr>
        <p:spPr bwMode="auto">
          <a:xfrm>
            <a:off x="1066800" y="3886200"/>
            <a:ext cx="1447800" cy="523220"/>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where</a:t>
            </a:r>
          </a:p>
        </p:txBody>
      </p:sp>
      <p:pic>
        <p:nvPicPr>
          <p:cNvPr id="63494" name="Picture 11"/>
          <p:cNvPicPr>
            <a:picLocks noChangeAspect="1" noChangeArrowheads="1"/>
          </p:cNvPicPr>
          <p:nvPr/>
        </p:nvPicPr>
        <p:blipFill>
          <a:blip r:embed="rId3" cstate="print"/>
          <a:srcRect/>
          <a:stretch>
            <a:fillRect/>
          </a:stretch>
        </p:blipFill>
        <p:spPr bwMode="auto">
          <a:xfrm>
            <a:off x="2362200" y="3657600"/>
            <a:ext cx="5184775" cy="1181100"/>
          </a:xfrm>
          <a:prstGeom prst="rect">
            <a:avLst/>
          </a:prstGeom>
          <a:noFill/>
          <a:ln w="9525">
            <a:noFill/>
            <a:miter lim="800000"/>
            <a:headEnd/>
            <a:tailEnd/>
          </a:ln>
        </p:spPr>
      </p:pic>
      <p:sp>
        <p:nvSpPr>
          <p:cNvPr id="63495" name="Text Box 13"/>
          <p:cNvSpPr txBox="1">
            <a:spLocks noChangeArrowheads="1"/>
          </p:cNvSpPr>
          <p:nvPr/>
        </p:nvSpPr>
        <p:spPr bwMode="auto">
          <a:xfrm>
            <a:off x="1085850" y="4800600"/>
            <a:ext cx="1447800" cy="519113"/>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and</a:t>
            </a:r>
          </a:p>
        </p:txBody>
      </p:sp>
      <p:pic>
        <p:nvPicPr>
          <p:cNvPr id="63496" name="Picture 15"/>
          <p:cNvPicPr>
            <a:picLocks noChangeAspect="1" noChangeArrowheads="1"/>
          </p:cNvPicPr>
          <p:nvPr/>
        </p:nvPicPr>
        <p:blipFill>
          <a:blip r:embed="rId4" cstate="print"/>
          <a:srcRect/>
          <a:stretch>
            <a:fillRect/>
          </a:stretch>
        </p:blipFill>
        <p:spPr bwMode="auto">
          <a:xfrm>
            <a:off x="2286000" y="1952625"/>
            <a:ext cx="4953000" cy="573088"/>
          </a:xfrm>
          <a:prstGeom prst="rect">
            <a:avLst/>
          </a:prstGeom>
          <a:noFill/>
          <a:ln w="28575">
            <a:solidFill>
              <a:srgbClr val="FF6600"/>
            </a:solidFill>
            <a:miter lim="800000"/>
            <a:headEnd/>
            <a:tailEnd/>
          </a:ln>
        </p:spPr>
      </p:pic>
      <p:pic>
        <p:nvPicPr>
          <p:cNvPr id="63497" name="Picture 16"/>
          <p:cNvPicPr>
            <a:picLocks noChangeAspect="1" noChangeArrowheads="1"/>
          </p:cNvPicPr>
          <p:nvPr/>
        </p:nvPicPr>
        <p:blipFill>
          <a:blip r:embed="rId5" cstate="print"/>
          <a:srcRect/>
          <a:stretch>
            <a:fillRect/>
          </a:stretch>
        </p:blipFill>
        <p:spPr bwMode="auto">
          <a:xfrm>
            <a:off x="4114800" y="2667000"/>
            <a:ext cx="3657600" cy="681038"/>
          </a:xfrm>
          <a:prstGeom prst="rect">
            <a:avLst/>
          </a:prstGeom>
          <a:noFill/>
          <a:ln w="9525">
            <a:noFill/>
            <a:miter lim="800000"/>
            <a:headEnd/>
            <a:tailEnd/>
          </a:ln>
        </p:spPr>
      </p:pic>
      <p:pic>
        <p:nvPicPr>
          <p:cNvPr id="63498" name="Picture 17"/>
          <p:cNvPicPr>
            <a:picLocks noChangeAspect="1" noChangeArrowheads="1"/>
          </p:cNvPicPr>
          <p:nvPr/>
        </p:nvPicPr>
        <p:blipFill>
          <a:blip r:embed="rId6" cstate="print"/>
          <a:srcRect/>
          <a:stretch>
            <a:fillRect/>
          </a:stretch>
        </p:blipFill>
        <p:spPr bwMode="auto">
          <a:xfrm>
            <a:off x="2667000" y="5105400"/>
            <a:ext cx="3657600" cy="1038225"/>
          </a:xfrm>
          <a:prstGeom prst="rect">
            <a:avLst/>
          </a:prstGeom>
          <a:noFill/>
          <a:ln w="9525">
            <a:noFill/>
            <a:miter lim="800000"/>
            <a:headEnd/>
            <a:tailEnd/>
          </a:ln>
        </p:spPr>
      </p:pic>
      <p:sp>
        <p:nvSpPr>
          <p:cNvPr id="63499" name="Oval 1"/>
          <p:cNvSpPr>
            <a:spLocks noChangeArrowheads="1"/>
          </p:cNvSpPr>
          <p:nvPr/>
        </p:nvSpPr>
        <p:spPr bwMode="auto">
          <a:xfrm>
            <a:off x="6248400" y="4114800"/>
            <a:ext cx="1371600" cy="685800"/>
          </a:xfrm>
          <a:prstGeom prst="ellipse">
            <a:avLst/>
          </a:prstGeom>
          <a:noFill/>
          <a:ln w="28575">
            <a:solidFill>
              <a:srgbClr val="FF6600"/>
            </a:solidFill>
            <a:round/>
            <a:headEnd/>
            <a:tailEnd/>
          </a:ln>
        </p:spPr>
        <p:txBody>
          <a:bodyPr/>
          <a:lstStyle/>
          <a:p>
            <a:endParaRPr lang="en-US" sz="2400" b="0">
              <a:solidFill>
                <a:srgbClr val="000000"/>
              </a:solidFill>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152400"/>
            <a:ext cx="8229600" cy="715963"/>
          </a:xfrm>
        </p:spPr>
        <p:txBody>
          <a:bodyPr>
            <a:normAutofit fontScale="90000"/>
          </a:bodyPr>
          <a:lstStyle/>
          <a:p>
            <a:pPr eaLnBrk="1" hangingPunct="1"/>
            <a:r>
              <a:rPr lang="en-US" altLang="zh-TW" smtClean="0">
                <a:ea typeface="PMingLiU" pitchFamily="18" charset="-120"/>
              </a:rPr>
              <a:t>Forced Oscillations; Resonance</a:t>
            </a:r>
          </a:p>
        </p:txBody>
      </p:sp>
      <p:sp>
        <p:nvSpPr>
          <p:cNvPr id="64515" name="Text Box 10"/>
          <p:cNvSpPr txBox="1">
            <a:spLocks noChangeArrowheads="1"/>
          </p:cNvSpPr>
          <p:nvPr/>
        </p:nvSpPr>
        <p:spPr bwMode="auto">
          <a:xfrm>
            <a:off x="685800" y="1628775"/>
            <a:ext cx="4419600" cy="2062103"/>
          </a:xfrm>
          <a:prstGeom prst="rect">
            <a:avLst/>
          </a:prstGeom>
          <a:noFill/>
          <a:ln w="9525">
            <a:noFill/>
            <a:miter lim="800000"/>
            <a:headEnd/>
            <a:tailEnd/>
          </a:ln>
        </p:spPr>
        <p:txBody>
          <a:bodyPr>
            <a:spAutoFit/>
          </a:bodyPr>
          <a:lstStyle/>
          <a:p>
            <a:pPr>
              <a:spcBef>
                <a:spcPct val="50000"/>
              </a:spcBef>
            </a:pPr>
            <a:r>
              <a:rPr lang="en-US" altLang="zh-TW" sz="3200" dirty="0">
                <a:ea typeface="PMingLiU" pitchFamily="18" charset="-120"/>
              </a:rPr>
              <a:t>The width of the resonant peak can be characterized by the </a:t>
            </a:r>
            <a:r>
              <a:rPr lang="en-US" altLang="zh-TW" sz="3200" i="1" dirty="0">
                <a:latin typeface="Times New Roman" pitchFamily="18" charset="0"/>
                <a:ea typeface="PMingLiU" pitchFamily="18" charset="-120"/>
              </a:rPr>
              <a:t>Q</a:t>
            </a:r>
            <a:r>
              <a:rPr lang="en-US" altLang="zh-TW" sz="3200" dirty="0">
                <a:ea typeface="PMingLiU" pitchFamily="18" charset="-120"/>
              </a:rPr>
              <a:t> factor:</a:t>
            </a:r>
          </a:p>
        </p:txBody>
      </p:sp>
      <p:pic>
        <p:nvPicPr>
          <p:cNvPr id="64516" name="Picture 12"/>
          <p:cNvPicPr>
            <a:picLocks noChangeAspect="1" noChangeArrowheads="1"/>
          </p:cNvPicPr>
          <p:nvPr/>
        </p:nvPicPr>
        <p:blipFill>
          <a:blip r:embed="rId3" cstate="print"/>
          <a:srcRect/>
          <a:stretch>
            <a:fillRect/>
          </a:stretch>
        </p:blipFill>
        <p:spPr bwMode="auto">
          <a:xfrm>
            <a:off x="4953000" y="990600"/>
            <a:ext cx="3851275" cy="5591175"/>
          </a:xfrm>
          <a:prstGeom prst="rect">
            <a:avLst/>
          </a:prstGeom>
          <a:noFill/>
          <a:ln w="9525">
            <a:noFill/>
            <a:miter lim="800000"/>
            <a:headEnd/>
            <a:tailEnd/>
          </a:ln>
        </p:spPr>
      </p:pic>
      <p:pic>
        <p:nvPicPr>
          <p:cNvPr id="64517" name="Picture 13"/>
          <p:cNvPicPr>
            <a:picLocks noChangeAspect="1" noChangeArrowheads="1"/>
          </p:cNvPicPr>
          <p:nvPr/>
        </p:nvPicPr>
        <p:blipFill>
          <a:blip r:embed="rId4" cstate="print"/>
          <a:srcRect/>
          <a:stretch>
            <a:fillRect/>
          </a:stretch>
        </p:blipFill>
        <p:spPr bwMode="auto">
          <a:xfrm>
            <a:off x="1981200" y="3657600"/>
            <a:ext cx="1981200" cy="857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381000"/>
            <a:ext cx="7467600" cy="6370975"/>
          </a:xfrm>
          <a:prstGeom prst="rect">
            <a:avLst/>
          </a:prstGeom>
          <a:noFill/>
        </p:spPr>
        <p:txBody>
          <a:bodyPr wrap="square" rtlCol="0">
            <a:spAutoFit/>
          </a:bodyPr>
          <a:lstStyle/>
          <a:p>
            <a:r>
              <a:rPr lang="en-US" sz="4000" b="1" dirty="0" smtClean="0"/>
              <a:t>Amplitude: </a:t>
            </a:r>
            <a:r>
              <a:rPr lang="en-US" sz="3600" dirty="0" smtClean="0"/>
              <a:t>The amplitude of the motion, denoted by A, is the maximum magnitude of displacement from the equilibrium position. It is always positive</a:t>
            </a:r>
          </a:p>
          <a:p>
            <a:r>
              <a:rPr lang="en-US" sz="4000" b="1" dirty="0" smtClean="0"/>
              <a:t>Time Period:</a:t>
            </a:r>
            <a:r>
              <a:rPr lang="en-US" sz="3600" dirty="0" smtClean="0"/>
              <a:t> The period T, is the time required for one oscillation.  </a:t>
            </a:r>
          </a:p>
          <a:p>
            <a:r>
              <a:rPr lang="en-US" sz="3600" dirty="0" smtClean="0"/>
              <a:t> </a:t>
            </a:r>
          </a:p>
          <a:p>
            <a:r>
              <a:rPr lang="en-US" sz="4000" b="1" dirty="0" smtClean="0"/>
              <a:t>Frequency:  </a:t>
            </a:r>
            <a:r>
              <a:rPr lang="en-US" sz="3600" dirty="0" smtClean="0"/>
              <a:t>The frequency, f, is the number of complete oscillations in a unit time. </a:t>
            </a:r>
            <a:endParaRPr lang="en-US" sz="3600"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457200"/>
            <a:ext cx="7848600" cy="6463308"/>
          </a:xfrm>
          <a:prstGeom prst="rect">
            <a:avLst/>
          </a:prstGeom>
          <a:noFill/>
        </p:spPr>
        <p:txBody>
          <a:bodyPr wrap="square" rtlCol="0">
            <a:spAutoFit/>
          </a:bodyPr>
          <a:lstStyle/>
          <a:p>
            <a:r>
              <a:rPr lang="en-US" sz="4000" b="1" dirty="0" smtClean="0"/>
              <a:t>Simple Harmonic Motion: </a:t>
            </a:r>
            <a:r>
              <a:rPr lang="en-US" sz="3200" dirty="0" smtClean="0"/>
              <a:t>The simplest kind of oscillation occurs when the restoring force </a:t>
            </a:r>
            <a:r>
              <a:rPr lang="en-US" sz="3200" dirty="0" err="1" smtClean="0"/>
              <a:t>F</a:t>
            </a:r>
            <a:r>
              <a:rPr lang="en-US" sz="3200" baseline="-25000" dirty="0" err="1" smtClean="0"/>
              <a:t>x</a:t>
            </a:r>
            <a:r>
              <a:rPr lang="en-US" sz="3200" dirty="0" smtClean="0"/>
              <a:t> is directly proportional to the displacement from the equilibrium x. </a:t>
            </a:r>
          </a:p>
          <a:p>
            <a:r>
              <a:rPr lang="en-US" sz="3200" dirty="0" smtClean="0"/>
              <a:t>	When the restoring force is directly proportional to the displacement from the equilibrium as given by equation </a:t>
            </a:r>
          </a:p>
          <a:p>
            <a:endParaRPr lang="en-US" sz="3200" dirty="0" smtClean="0"/>
          </a:p>
          <a:p>
            <a:endParaRPr lang="en-US" sz="3200" dirty="0" smtClean="0"/>
          </a:p>
          <a:p>
            <a:r>
              <a:rPr lang="en-US" sz="3200" dirty="0" smtClean="0"/>
              <a:t>The oscillation is called Simple Harmonic Motion(SHM).</a:t>
            </a:r>
          </a:p>
          <a:p>
            <a:endParaRPr lang="en-US" dirty="0" smtClean="0"/>
          </a:p>
          <a:p>
            <a:endParaRPr lang="en-US" dirty="0" smtClean="0"/>
          </a:p>
          <a:p>
            <a:r>
              <a:rPr lang="en-US" dirty="0" smtClean="0"/>
              <a:t> </a:t>
            </a:r>
            <a:endParaRPr lang="en-US" dirty="0"/>
          </a:p>
        </p:txBody>
      </p:sp>
      <p:graphicFrame>
        <p:nvGraphicFramePr>
          <p:cNvPr id="3" name="Object 2"/>
          <p:cNvGraphicFramePr>
            <a:graphicFrameLocks noChangeAspect="1"/>
          </p:cNvGraphicFramePr>
          <p:nvPr/>
        </p:nvGraphicFramePr>
        <p:xfrm>
          <a:off x="3810000" y="4114800"/>
          <a:ext cx="1828800" cy="685800"/>
        </p:xfrm>
        <a:graphic>
          <a:graphicData uri="http://schemas.openxmlformats.org/presentationml/2006/ole">
            <p:oleObj spid="_x0000_s21525" name="Equation" r:id="rId3" imgW="571252" imgH="228501" progId="">
              <p:embed/>
            </p:oleObj>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990600" y="533400"/>
            <a:ext cx="7915275" cy="6019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990599" y="471488"/>
            <a:ext cx="7924801" cy="59150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066800" y="681038"/>
            <a:ext cx="7696200" cy="54959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609600"/>
            <a:ext cx="2254143" cy="646331"/>
          </a:xfrm>
          <a:prstGeom prst="rect">
            <a:avLst/>
          </a:prstGeom>
          <a:noFill/>
        </p:spPr>
        <p:txBody>
          <a:bodyPr wrap="none" rtlCol="0">
            <a:spAutoFit/>
          </a:bodyPr>
          <a:lstStyle/>
          <a:p>
            <a:r>
              <a:rPr lang="en-US" sz="3600" dirty="0" smtClean="0"/>
              <a:t>What is </a:t>
            </a:r>
            <a:r>
              <a:rPr lang="en-US" sz="3600" dirty="0" smtClean="0">
                <a:sym typeface="Symbol"/>
              </a:rPr>
              <a:t>?</a:t>
            </a:r>
            <a:endParaRPr lang="en-US" sz="3600" dirty="0"/>
          </a:p>
        </p:txBody>
      </p:sp>
      <p:sp>
        <p:nvSpPr>
          <p:cNvPr id="3" name="TextBox 2"/>
          <p:cNvSpPr txBox="1"/>
          <p:nvPr/>
        </p:nvSpPr>
        <p:spPr>
          <a:xfrm>
            <a:off x="990600" y="1600199"/>
            <a:ext cx="7820026" cy="1200329"/>
          </a:xfrm>
          <a:prstGeom prst="rect">
            <a:avLst/>
          </a:prstGeom>
          <a:noFill/>
        </p:spPr>
        <p:txBody>
          <a:bodyPr wrap="none" rtlCol="0">
            <a:spAutoFit/>
          </a:bodyPr>
          <a:lstStyle/>
          <a:p>
            <a:r>
              <a:rPr lang="en-US" sz="2400" dirty="0" smtClean="0"/>
              <a:t>Let us now find the physical significance of constant </a:t>
            </a:r>
            <a:r>
              <a:rPr lang="en-US" sz="2400" dirty="0" smtClean="0">
                <a:sym typeface="Symbol"/>
              </a:rPr>
              <a:t>.  If the </a:t>
            </a:r>
          </a:p>
          <a:p>
            <a:r>
              <a:rPr lang="en-US" sz="2400" dirty="0">
                <a:sym typeface="Symbol"/>
              </a:rPr>
              <a:t>t</a:t>
            </a:r>
            <a:r>
              <a:rPr lang="en-US" sz="2400" dirty="0" smtClean="0">
                <a:sym typeface="Symbol"/>
              </a:rPr>
              <a:t>ime t in  displacement equation is increased by 2</a:t>
            </a:r>
            <a:r>
              <a:rPr lang="el-GR" sz="2400" dirty="0" smtClean="0">
                <a:sym typeface="Symbol"/>
              </a:rPr>
              <a:t>π</a:t>
            </a:r>
            <a:r>
              <a:rPr lang="en-US" sz="2400" dirty="0" smtClean="0">
                <a:sym typeface="Symbol"/>
              </a:rPr>
              <a:t>/,</a:t>
            </a:r>
          </a:p>
          <a:p>
            <a:r>
              <a:rPr lang="en-US" sz="2400" dirty="0">
                <a:sym typeface="Symbol"/>
              </a:rPr>
              <a:t>t</a:t>
            </a:r>
            <a:r>
              <a:rPr lang="en-US" sz="2400" dirty="0" smtClean="0">
                <a:sym typeface="Symbol"/>
              </a:rPr>
              <a:t>he function becomes </a:t>
            </a:r>
            <a:endParaRPr lang="en-US" sz="2400" dirty="0"/>
          </a:p>
        </p:txBody>
      </p:sp>
      <p:graphicFrame>
        <p:nvGraphicFramePr>
          <p:cNvPr id="5" name="Object 4"/>
          <p:cNvGraphicFramePr>
            <a:graphicFrameLocks noChangeAspect="1"/>
          </p:cNvGraphicFramePr>
          <p:nvPr>
            <p:extLst>
              <p:ext uri="{D42A27DB-BD31-4B8C-83A1-F6EECF244321}">
                <p14:modId xmlns="" xmlns:p14="http://schemas.microsoft.com/office/powerpoint/2010/main" val="1738384852"/>
              </p:ext>
            </p:extLst>
          </p:nvPr>
        </p:nvGraphicFramePr>
        <p:xfrm>
          <a:off x="2251075" y="2874963"/>
          <a:ext cx="5024438" cy="1960562"/>
        </p:xfrm>
        <a:graphic>
          <a:graphicData uri="http://schemas.openxmlformats.org/presentationml/2006/ole">
            <p:oleObj spid="_x0000_s512020" name="Equation" r:id="rId3" imgW="1688760" imgH="660240" progId="">
              <p:embed/>
            </p:oleObj>
          </a:graphicData>
        </a:graphic>
      </p:graphicFrame>
      <p:sp>
        <p:nvSpPr>
          <p:cNvPr id="6" name="TextBox 5"/>
          <p:cNvSpPr txBox="1"/>
          <p:nvPr/>
        </p:nvSpPr>
        <p:spPr>
          <a:xfrm>
            <a:off x="1143000" y="5486400"/>
            <a:ext cx="7825668" cy="830997"/>
          </a:xfrm>
          <a:prstGeom prst="rect">
            <a:avLst/>
          </a:prstGeom>
          <a:noFill/>
        </p:spPr>
        <p:txBody>
          <a:bodyPr wrap="none" rtlCol="0">
            <a:spAutoFit/>
          </a:bodyPr>
          <a:lstStyle/>
          <a:p>
            <a:r>
              <a:rPr lang="en-US" sz="2400" dirty="0" smtClean="0"/>
              <a:t>The function merely repeat itself after a time </a:t>
            </a:r>
            <a:r>
              <a:rPr lang="en-US" sz="2400" dirty="0" smtClean="0">
                <a:sym typeface="Symbol"/>
              </a:rPr>
              <a:t>2</a:t>
            </a:r>
            <a:r>
              <a:rPr lang="el-GR" sz="2400" dirty="0" smtClean="0">
                <a:sym typeface="Symbol"/>
              </a:rPr>
              <a:t>π</a:t>
            </a:r>
            <a:r>
              <a:rPr lang="en-US" sz="2400" dirty="0" smtClean="0">
                <a:sym typeface="Symbol"/>
              </a:rPr>
              <a:t>/. Therefore</a:t>
            </a:r>
          </a:p>
          <a:p>
            <a:r>
              <a:rPr lang="en-US" sz="2400" dirty="0" smtClean="0">
                <a:sym typeface="Symbol"/>
              </a:rPr>
              <a:t>2</a:t>
            </a:r>
            <a:r>
              <a:rPr lang="el-GR" sz="2400" dirty="0" smtClean="0">
                <a:sym typeface="Symbol"/>
              </a:rPr>
              <a:t>π</a:t>
            </a:r>
            <a:r>
              <a:rPr lang="en-US" sz="2400" dirty="0" smtClean="0">
                <a:sym typeface="Symbol"/>
              </a:rPr>
              <a:t>/ is period of the motion.</a:t>
            </a:r>
            <a:r>
              <a:rPr lang="en-US" sz="2400" dirty="0" smtClean="0"/>
              <a:t>  </a:t>
            </a:r>
            <a:endParaRPr lang="en-US" sz="2400" dirty="0"/>
          </a:p>
        </p:txBody>
      </p:sp>
    </p:spTree>
    <p:extLst>
      <p:ext uri="{BB962C8B-B14F-4D97-AF65-F5344CB8AC3E}">
        <p14:creationId xmlns="" xmlns:p14="http://schemas.microsoft.com/office/powerpoint/2010/main" val="178375534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7600" y="685800"/>
            <a:ext cx="7416800" cy="3785652"/>
          </a:xfrm>
          <a:prstGeom prst="rect">
            <a:avLst/>
          </a:prstGeom>
        </p:spPr>
        <p:txBody>
          <a:bodyPr wrap="square">
            <a:spAutoFit/>
          </a:bodyPr>
          <a:lstStyle/>
          <a:p>
            <a:r>
              <a:rPr lang="en-US" sz="4000" u="sng" dirty="0" smtClean="0"/>
              <a:t>Part 1I</a:t>
            </a:r>
          </a:p>
          <a:p>
            <a:r>
              <a:rPr lang="en-US" sz="4000" dirty="0" smtClean="0"/>
              <a:t>Simple harmonic oscillators</a:t>
            </a:r>
          </a:p>
          <a:p>
            <a:r>
              <a:rPr lang="en-US" sz="4000" dirty="0" smtClean="0"/>
              <a:t>Damped oscillators</a:t>
            </a:r>
          </a:p>
          <a:p>
            <a:r>
              <a:rPr lang="en-US" sz="4000" dirty="0" smtClean="0"/>
              <a:t>Driven oscillators</a:t>
            </a:r>
          </a:p>
          <a:p>
            <a:r>
              <a:rPr lang="en-US" sz="4000" dirty="0" smtClean="0"/>
              <a:t>Resonance</a:t>
            </a:r>
          </a:p>
          <a:p>
            <a:r>
              <a:rPr lang="en-US" sz="4000" dirty="0" smtClean="0"/>
              <a:t>The Wave Equation</a:t>
            </a:r>
            <a:endParaRPr lang="en-US" sz="40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381000"/>
            <a:ext cx="1345497" cy="461665"/>
          </a:xfrm>
          <a:prstGeom prst="rect">
            <a:avLst/>
          </a:prstGeom>
          <a:noFill/>
        </p:spPr>
        <p:txBody>
          <a:bodyPr wrap="none" rtlCol="0">
            <a:spAutoFit/>
          </a:bodyPr>
          <a:lstStyle/>
          <a:p>
            <a:r>
              <a:rPr lang="en-US" sz="2400" dirty="0" smtClean="0"/>
              <a:t>We have </a:t>
            </a:r>
            <a:endParaRPr lang="en-US" sz="2400" dirty="0"/>
          </a:p>
        </p:txBody>
      </p:sp>
      <p:graphicFrame>
        <p:nvGraphicFramePr>
          <p:cNvPr id="3" name="Object 2"/>
          <p:cNvGraphicFramePr>
            <a:graphicFrameLocks noChangeAspect="1"/>
          </p:cNvGraphicFramePr>
          <p:nvPr>
            <p:extLst>
              <p:ext uri="{D42A27DB-BD31-4B8C-83A1-F6EECF244321}">
                <p14:modId xmlns="" xmlns:p14="http://schemas.microsoft.com/office/powerpoint/2010/main" val="3559482518"/>
              </p:ext>
            </p:extLst>
          </p:nvPr>
        </p:nvGraphicFramePr>
        <p:xfrm>
          <a:off x="2209800" y="1066800"/>
          <a:ext cx="1511300" cy="1168400"/>
        </p:xfrm>
        <a:graphic>
          <a:graphicData uri="http://schemas.openxmlformats.org/presentationml/2006/ole">
            <p:oleObj spid="_x0000_s513082" name="Equation" r:id="rId3" imgW="507960" imgH="393480" progId="">
              <p:embed/>
            </p:oleObj>
          </a:graphicData>
        </a:graphic>
      </p:graphicFrame>
      <p:sp>
        <p:nvSpPr>
          <p:cNvPr id="4" name="TextBox 3"/>
          <p:cNvSpPr txBox="1"/>
          <p:nvPr/>
        </p:nvSpPr>
        <p:spPr>
          <a:xfrm>
            <a:off x="1295400" y="2514600"/>
            <a:ext cx="1916358" cy="461665"/>
          </a:xfrm>
          <a:prstGeom prst="rect">
            <a:avLst/>
          </a:prstGeom>
          <a:noFill/>
        </p:spPr>
        <p:txBody>
          <a:bodyPr wrap="none" rtlCol="0">
            <a:spAutoFit/>
          </a:bodyPr>
          <a:lstStyle/>
          <a:p>
            <a:r>
              <a:rPr lang="en-US" sz="2400" dirty="0" smtClean="0"/>
              <a:t>We have got  </a:t>
            </a:r>
            <a:endParaRPr lang="en-US" sz="2400" dirty="0"/>
          </a:p>
        </p:txBody>
      </p:sp>
      <p:graphicFrame>
        <p:nvGraphicFramePr>
          <p:cNvPr id="5" name="Object 4"/>
          <p:cNvGraphicFramePr>
            <a:graphicFrameLocks noChangeAspect="1"/>
          </p:cNvGraphicFramePr>
          <p:nvPr>
            <p:extLst>
              <p:ext uri="{D42A27DB-BD31-4B8C-83A1-F6EECF244321}">
                <p14:modId xmlns="" xmlns:p14="http://schemas.microsoft.com/office/powerpoint/2010/main" val="1246717110"/>
              </p:ext>
            </p:extLst>
          </p:nvPr>
        </p:nvGraphicFramePr>
        <p:xfrm>
          <a:off x="2253579" y="3352800"/>
          <a:ext cx="1473200" cy="1168400"/>
        </p:xfrm>
        <a:graphic>
          <a:graphicData uri="http://schemas.openxmlformats.org/presentationml/2006/ole">
            <p:oleObj spid="_x0000_s513083" name="Equation" r:id="rId4" imgW="495000" imgH="393480" progId="">
              <p:embed/>
            </p:oleObj>
          </a:graphicData>
        </a:graphic>
      </p:graphicFrame>
      <p:sp>
        <p:nvSpPr>
          <p:cNvPr id="6" name="TextBox 5"/>
          <p:cNvSpPr txBox="1"/>
          <p:nvPr/>
        </p:nvSpPr>
        <p:spPr>
          <a:xfrm>
            <a:off x="1447800" y="4724400"/>
            <a:ext cx="1569789" cy="461665"/>
          </a:xfrm>
          <a:prstGeom prst="rect">
            <a:avLst/>
          </a:prstGeom>
          <a:noFill/>
        </p:spPr>
        <p:txBody>
          <a:bodyPr wrap="none" rtlCol="0">
            <a:spAutoFit/>
          </a:bodyPr>
          <a:lstStyle/>
          <a:p>
            <a:r>
              <a:rPr lang="en-US" sz="2400" dirty="0" smtClean="0"/>
              <a:t>Therefore, </a:t>
            </a:r>
            <a:endParaRPr lang="en-US" sz="2400" dirty="0"/>
          </a:p>
        </p:txBody>
      </p:sp>
      <p:graphicFrame>
        <p:nvGraphicFramePr>
          <p:cNvPr id="7" name="Object 6"/>
          <p:cNvGraphicFramePr>
            <a:graphicFrameLocks noChangeAspect="1"/>
          </p:cNvGraphicFramePr>
          <p:nvPr>
            <p:extLst>
              <p:ext uri="{D42A27DB-BD31-4B8C-83A1-F6EECF244321}">
                <p14:modId xmlns="" xmlns:p14="http://schemas.microsoft.com/office/powerpoint/2010/main" val="3986110777"/>
              </p:ext>
            </p:extLst>
          </p:nvPr>
        </p:nvGraphicFramePr>
        <p:xfrm>
          <a:off x="2387600" y="5410200"/>
          <a:ext cx="1511300" cy="1168400"/>
        </p:xfrm>
        <a:graphic>
          <a:graphicData uri="http://schemas.openxmlformats.org/presentationml/2006/ole">
            <p:oleObj spid="_x0000_s513084" name="Equation" r:id="rId5" imgW="507960" imgH="393480" progId="">
              <p:embed/>
            </p:oleObj>
          </a:graphicData>
        </a:graphic>
      </p:graphicFrame>
      <p:sp>
        <p:nvSpPr>
          <p:cNvPr id="8" name="TextBox 7"/>
          <p:cNvSpPr txBox="1"/>
          <p:nvPr/>
        </p:nvSpPr>
        <p:spPr>
          <a:xfrm>
            <a:off x="4343400" y="5562600"/>
            <a:ext cx="4176143" cy="830997"/>
          </a:xfrm>
          <a:prstGeom prst="rect">
            <a:avLst/>
          </a:prstGeom>
          <a:noFill/>
        </p:spPr>
        <p:txBody>
          <a:bodyPr wrap="none" rtlCol="0">
            <a:spAutoFit/>
          </a:bodyPr>
          <a:lstStyle/>
          <a:p>
            <a:r>
              <a:rPr lang="en-US" sz="2400" dirty="0" smtClean="0"/>
              <a:t>The quantity </a:t>
            </a:r>
            <a:r>
              <a:rPr lang="en-US" sz="2400" dirty="0" smtClean="0">
                <a:sym typeface="Symbol"/>
              </a:rPr>
              <a:t> is called angular </a:t>
            </a:r>
          </a:p>
          <a:p>
            <a:r>
              <a:rPr lang="en-US" sz="2400" dirty="0" smtClean="0">
                <a:sym typeface="Symbol"/>
              </a:rPr>
              <a:t>Frequency.</a:t>
            </a:r>
            <a:r>
              <a:rPr lang="en-US" sz="2400" dirty="0" smtClean="0"/>
              <a:t> </a:t>
            </a:r>
            <a:endParaRPr lang="en-US" sz="2400" dirty="0"/>
          </a:p>
        </p:txBody>
      </p:sp>
    </p:spTree>
    <p:extLst>
      <p:ext uri="{BB962C8B-B14F-4D97-AF65-F5344CB8AC3E}">
        <p14:creationId xmlns="" xmlns:p14="http://schemas.microsoft.com/office/powerpoint/2010/main" val="330892079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90600" y="442913"/>
            <a:ext cx="7848601" cy="641508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noChangeArrowheads="1"/>
          </p:cNvPicPr>
          <p:nvPr/>
        </p:nvPicPr>
        <p:blipFill>
          <a:blip r:embed="rId3" cstate="print"/>
          <a:srcRect/>
          <a:stretch>
            <a:fillRect/>
          </a:stretch>
        </p:blipFill>
        <p:spPr bwMode="auto">
          <a:xfrm>
            <a:off x="838200" y="762000"/>
            <a:ext cx="3019425" cy="5845175"/>
          </a:xfrm>
          <a:prstGeom prst="rect">
            <a:avLst/>
          </a:prstGeom>
          <a:noFill/>
          <a:ln w="9525">
            <a:noFill/>
            <a:miter lim="800000"/>
            <a:headEnd/>
            <a:tailEnd/>
          </a:ln>
        </p:spPr>
      </p:pic>
      <p:sp>
        <p:nvSpPr>
          <p:cNvPr id="34819" name="Text Box 4"/>
          <p:cNvSpPr txBox="1">
            <a:spLocks noChangeArrowheads="1"/>
          </p:cNvSpPr>
          <p:nvPr/>
        </p:nvSpPr>
        <p:spPr bwMode="auto">
          <a:xfrm>
            <a:off x="4343400" y="850900"/>
            <a:ext cx="4267200" cy="2554545"/>
          </a:xfrm>
          <a:prstGeom prst="rect">
            <a:avLst/>
          </a:prstGeom>
          <a:noFill/>
          <a:ln w="9525">
            <a:noFill/>
            <a:miter lim="800000"/>
            <a:headEnd/>
            <a:tailEnd/>
          </a:ln>
        </p:spPr>
        <p:txBody>
          <a:bodyPr>
            <a:spAutoFit/>
          </a:bodyPr>
          <a:lstStyle/>
          <a:p>
            <a:pPr>
              <a:spcBef>
                <a:spcPct val="50000"/>
              </a:spcBef>
            </a:pPr>
            <a:r>
              <a:rPr lang="en-US" altLang="zh-TW" sz="3200" dirty="0">
                <a:ea typeface="PMingLiU" pitchFamily="18" charset="-120"/>
              </a:rPr>
              <a:t>The velocity and acceleration for simple harmonic motion can be found by differentiating the displacement:</a:t>
            </a:r>
          </a:p>
        </p:txBody>
      </p:sp>
      <p:pic>
        <p:nvPicPr>
          <p:cNvPr id="34820" name="Picture 5"/>
          <p:cNvPicPr>
            <a:picLocks noChangeAspect="1" noChangeArrowheads="1"/>
          </p:cNvPicPr>
          <p:nvPr/>
        </p:nvPicPr>
        <p:blipFill>
          <a:blip r:embed="rId4" cstate="print"/>
          <a:srcRect b="52603"/>
          <a:stretch>
            <a:fillRect/>
          </a:stretch>
        </p:blipFill>
        <p:spPr bwMode="auto">
          <a:xfrm>
            <a:off x="3352800" y="3900488"/>
            <a:ext cx="5610225" cy="823912"/>
          </a:xfrm>
          <a:prstGeom prst="rect">
            <a:avLst/>
          </a:prstGeom>
          <a:noFill/>
          <a:ln w="9525">
            <a:noFill/>
            <a:miter lim="800000"/>
            <a:headEnd/>
            <a:tailEnd/>
          </a:ln>
        </p:spPr>
      </p:pic>
      <p:pic>
        <p:nvPicPr>
          <p:cNvPr id="34822" name="Picture 8" descr="eq_page_374_2"/>
          <p:cNvPicPr>
            <a:picLocks noChangeAspect="1" noChangeArrowheads="1"/>
          </p:cNvPicPr>
          <p:nvPr/>
        </p:nvPicPr>
        <p:blipFill>
          <a:blip r:embed="rId5" cstate="print"/>
          <a:srcRect/>
          <a:stretch>
            <a:fillRect/>
          </a:stretch>
        </p:blipFill>
        <p:spPr bwMode="auto">
          <a:xfrm>
            <a:off x="3581400" y="4813300"/>
            <a:ext cx="5467350" cy="825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4" cstate="print"/>
          <a:srcRect/>
          <a:stretch>
            <a:fillRect/>
          </a:stretch>
        </p:blipFill>
        <p:spPr bwMode="auto">
          <a:xfrm>
            <a:off x="990600" y="762000"/>
            <a:ext cx="2819400" cy="5845175"/>
          </a:xfrm>
          <a:prstGeom prst="rect">
            <a:avLst/>
          </a:prstGeom>
          <a:noFill/>
          <a:ln w="9525">
            <a:noFill/>
            <a:miter lim="800000"/>
            <a:headEnd/>
            <a:tailEnd/>
          </a:ln>
        </p:spPr>
      </p:pic>
      <p:graphicFrame>
        <p:nvGraphicFramePr>
          <p:cNvPr id="4098" name="Object 1"/>
          <p:cNvGraphicFramePr>
            <a:graphicFrameLocks noChangeAspect="1"/>
          </p:cNvGraphicFramePr>
          <p:nvPr/>
        </p:nvGraphicFramePr>
        <p:xfrm>
          <a:off x="4029075" y="1371600"/>
          <a:ext cx="4886325" cy="4648200"/>
        </p:xfrm>
        <a:graphic>
          <a:graphicData uri="http://schemas.openxmlformats.org/presentationml/2006/ole">
            <p:oleObj spid="_x0000_s326677" name="Equation" r:id="rId5" imgW="1554120" imgH="1471680" progId="">
              <p:embed/>
            </p:oleObj>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066800" y="595313"/>
            <a:ext cx="7667625" cy="56673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Phase Difference</a:t>
            </a:r>
          </a:p>
        </p:txBody>
      </p:sp>
      <p:sp>
        <p:nvSpPr>
          <p:cNvPr id="27651" name="Content Placeholder 2"/>
          <p:cNvSpPr>
            <a:spLocks noGrp="1"/>
          </p:cNvSpPr>
          <p:nvPr>
            <p:ph idx="1"/>
          </p:nvPr>
        </p:nvSpPr>
        <p:spPr>
          <a:xfrm>
            <a:off x="685800" y="1981200"/>
            <a:ext cx="7772400" cy="2733675"/>
          </a:xfrm>
        </p:spPr>
        <p:txBody>
          <a:bodyPr/>
          <a:lstStyle/>
          <a:p>
            <a:r>
              <a:rPr lang="en-US" dirty="0" smtClean="0"/>
              <a:t>The phase of periodic wave describes where the wave is in its cycle</a:t>
            </a:r>
          </a:p>
          <a:p>
            <a:r>
              <a:rPr lang="en-US" dirty="0" smtClean="0"/>
              <a:t>Phase difference is used to describe the phase position of one wave relative to another</a:t>
            </a:r>
          </a:p>
          <a:p>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Effect transition="in" filter="wipe(down)">
                                      <p:cBhvr>
                                        <p:cTn id="7" dur="500"/>
                                        <p:tgtEl>
                                          <p:spTgt spid="27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651">
                                            <p:txEl>
                                              <p:pRg st="1" end="1"/>
                                            </p:txEl>
                                          </p:spTgt>
                                        </p:tgtEl>
                                        <p:attrNameLst>
                                          <p:attrName>style.visibility</p:attrName>
                                        </p:attrNameLst>
                                      </p:cBhvr>
                                      <p:to>
                                        <p:strVal val="visible"/>
                                      </p:to>
                                    </p:set>
                                    <p:animEffect transition="in" filter="wipe(down)">
                                      <p:cBhvr>
                                        <p:cTn id="12" dur="500"/>
                                        <p:tgtEl>
                                          <p:spTgt spid="27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28600" y="2133600"/>
            <a:ext cx="8534400" cy="3454400"/>
            <a:chOff x="228600" y="2133600"/>
            <a:chExt cx="8534400" cy="3454400"/>
          </a:xfrm>
        </p:grpSpPr>
        <p:graphicFrame>
          <p:nvGraphicFramePr>
            <p:cNvPr id="2050" name="Object 2"/>
            <p:cNvGraphicFramePr>
              <a:graphicFrameLocks noChangeAspect="1"/>
            </p:cNvGraphicFramePr>
            <p:nvPr/>
          </p:nvGraphicFramePr>
          <p:xfrm>
            <a:off x="1266825" y="2133600"/>
            <a:ext cx="6602413" cy="3236913"/>
          </p:xfrm>
          <a:graphic>
            <a:graphicData uri="http://schemas.openxmlformats.org/presentationml/2006/ole">
              <p:oleObj spid="_x0000_s178197" name="Worksheet" r:id="rId3" imgW="8313840" imgH="2317680" progId="Excel.Sheet.8">
                <p:embed/>
              </p:oleObj>
            </a:graphicData>
          </a:graphic>
        </p:graphicFrame>
        <p:sp>
          <p:nvSpPr>
            <p:cNvPr id="2053" name="Line 7"/>
            <p:cNvSpPr>
              <a:spLocks noChangeShapeType="1"/>
            </p:cNvSpPr>
            <p:nvPr/>
          </p:nvSpPr>
          <p:spPr bwMode="auto">
            <a:xfrm flipV="1">
              <a:off x="1495425" y="2268538"/>
              <a:ext cx="0" cy="2967037"/>
            </a:xfrm>
            <a:prstGeom prst="line">
              <a:avLst/>
            </a:prstGeom>
            <a:noFill/>
            <a:ln w="9525">
              <a:solidFill>
                <a:srgbClr val="000000"/>
              </a:solidFill>
              <a:round/>
              <a:headEnd/>
              <a:tailEnd type="triangle" w="med" len="med"/>
            </a:ln>
          </p:spPr>
          <p:txBody>
            <a:bodyPr/>
            <a:lstStyle/>
            <a:p>
              <a:endParaRPr lang="en-US"/>
            </a:p>
          </p:txBody>
        </p:sp>
        <p:sp>
          <p:nvSpPr>
            <p:cNvPr id="2054" name="Line 8"/>
            <p:cNvSpPr>
              <a:spLocks noChangeShapeType="1"/>
            </p:cNvSpPr>
            <p:nvPr/>
          </p:nvSpPr>
          <p:spPr bwMode="auto">
            <a:xfrm>
              <a:off x="1495425" y="3752850"/>
              <a:ext cx="6956425" cy="0"/>
            </a:xfrm>
            <a:prstGeom prst="line">
              <a:avLst/>
            </a:prstGeom>
            <a:noFill/>
            <a:ln w="9525">
              <a:solidFill>
                <a:srgbClr val="000000"/>
              </a:solidFill>
              <a:round/>
              <a:headEnd/>
              <a:tailEnd type="triangle" w="med" len="med"/>
            </a:ln>
          </p:spPr>
          <p:txBody>
            <a:bodyPr/>
            <a:lstStyle/>
            <a:p>
              <a:endParaRPr lang="en-US"/>
            </a:p>
          </p:txBody>
        </p:sp>
        <p:sp>
          <p:nvSpPr>
            <p:cNvPr id="2055" name="Line 9"/>
            <p:cNvSpPr>
              <a:spLocks noChangeShapeType="1"/>
            </p:cNvSpPr>
            <p:nvPr/>
          </p:nvSpPr>
          <p:spPr bwMode="auto">
            <a:xfrm>
              <a:off x="4211638" y="5006975"/>
              <a:ext cx="425450" cy="0"/>
            </a:xfrm>
            <a:prstGeom prst="line">
              <a:avLst/>
            </a:prstGeom>
            <a:noFill/>
            <a:ln w="25400">
              <a:solidFill>
                <a:srgbClr val="FF0000"/>
              </a:solidFill>
              <a:round/>
              <a:headEnd/>
              <a:tailEnd type="triangle" w="sm" len="sm"/>
            </a:ln>
          </p:spPr>
          <p:txBody>
            <a:bodyPr/>
            <a:lstStyle/>
            <a:p>
              <a:endParaRPr lang="en-US"/>
            </a:p>
          </p:txBody>
        </p:sp>
        <p:sp>
          <p:nvSpPr>
            <p:cNvPr id="2056" name="Line 10"/>
            <p:cNvSpPr>
              <a:spLocks noChangeShapeType="1"/>
            </p:cNvSpPr>
            <p:nvPr/>
          </p:nvSpPr>
          <p:spPr bwMode="auto">
            <a:xfrm flipH="1">
              <a:off x="3076575" y="5006975"/>
              <a:ext cx="566738" cy="0"/>
            </a:xfrm>
            <a:prstGeom prst="line">
              <a:avLst/>
            </a:prstGeom>
            <a:noFill/>
            <a:ln w="25400">
              <a:solidFill>
                <a:srgbClr val="FF0000"/>
              </a:solidFill>
              <a:round/>
              <a:headEnd/>
              <a:tailEnd type="triangle" w="sm" len="sm"/>
            </a:ln>
          </p:spPr>
          <p:txBody>
            <a:bodyPr/>
            <a:lstStyle/>
            <a:p>
              <a:endParaRPr lang="en-US"/>
            </a:p>
          </p:txBody>
        </p:sp>
        <p:sp>
          <p:nvSpPr>
            <p:cNvPr id="2057" name="Text Box 11"/>
            <p:cNvSpPr txBox="1">
              <a:spLocks noChangeArrowheads="1"/>
            </p:cNvSpPr>
            <p:nvPr/>
          </p:nvSpPr>
          <p:spPr bwMode="auto">
            <a:xfrm>
              <a:off x="3581400" y="4724400"/>
              <a:ext cx="850900" cy="863600"/>
            </a:xfrm>
            <a:prstGeom prst="rect">
              <a:avLst/>
            </a:prstGeom>
            <a:noFill/>
            <a:ln w="9525">
              <a:noFill/>
              <a:miter lim="800000"/>
              <a:headEnd/>
              <a:tailEnd/>
            </a:ln>
          </p:spPr>
          <p:txBody>
            <a:bodyPr/>
            <a:lstStyle/>
            <a:p>
              <a:r>
                <a:rPr lang="en-GB"/>
                <a:t>½ </a:t>
              </a:r>
              <a:r>
                <a:rPr lang="en-GB">
                  <a:latin typeface="Arial" pitchFamily="34" charset="0"/>
                  <a:sym typeface="Symbol" pitchFamily="18" charset="2"/>
                </a:rPr>
                <a:t></a:t>
              </a:r>
              <a:endParaRPr lang="en-GB"/>
            </a:p>
            <a:p>
              <a:endParaRPr lang="en-GB"/>
            </a:p>
          </p:txBody>
        </p:sp>
        <p:sp>
          <p:nvSpPr>
            <p:cNvPr id="2058" name="Text Box 12"/>
            <p:cNvSpPr txBox="1">
              <a:spLocks noChangeArrowheads="1"/>
            </p:cNvSpPr>
            <p:nvPr/>
          </p:nvSpPr>
          <p:spPr bwMode="auto">
            <a:xfrm>
              <a:off x="228600" y="2438400"/>
              <a:ext cx="1371600" cy="647700"/>
            </a:xfrm>
            <a:prstGeom prst="rect">
              <a:avLst/>
            </a:prstGeom>
            <a:noFill/>
            <a:ln w="9525">
              <a:noFill/>
              <a:miter lim="800000"/>
              <a:headEnd/>
              <a:tailEnd/>
            </a:ln>
          </p:spPr>
          <p:txBody>
            <a:bodyPr/>
            <a:lstStyle/>
            <a:p>
              <a:r>
                <a:rPr lang="en-GB"/>
                <a:t>pressure</a:t>
              </a:r>
            </a:p>
            <a:p>
              <a:endParaRPr lang="en-GB"/>
            </a:p>
          </p:txBody>
        </p:sp>
        <p:sp>
          <p:nvSpPr>
            <p:cNvPr id="2059" name="Text Box 13"/>
            <p:cNvSpPr txBox="1">
              <a:spLocks noChangeArrowheads="1"/>
            </p:cNvSpPr>
            <p:nvPr/>
          </p:nvSpPr>
          <p:spPr bwMode="auto">
            <a:xfrm>
              <a:off x="7900988" y="3929063"/>
              <a:ext cx="862012" cy="646112"/>
            </a:xfrm>
            <a:prstGeom prst="rect">
              <a:avLst/>
            </a:prstGeom>
            <a:noFill/>
            <a:ln w="9525">
              <a:noFill/>
              <a:miter lim="800000"/>
              <a:headEnd/>
              <a:tailEnd/>
            </a:ln>
          </p:spPr>
          <p:txBody>
            <a:bodyPr/>
            <a:lstStyle/>
            <a:p>
              <a:r>
                <a:rPr lang="en-GB"/>
                <a:t>time</a:t>
              </a:r>
            </a:p>
            <a:p>
              <a:endParaRPr lang="en-GB"/>
            </a:p>
          </p:txBody>
        </p:sp>
        <p:sp>
          <p:nvSpPr>
            <p:cNvPr id="2060" name="Line 14"/>
            <p:cNvSpPr>
              <a:spLocks noChangeShapeType="1"/>
            </p:cNvSpPr>
            <p:nvPr/>
          </p:nvSpPr>
          <p:spPr bwMode="auto">
            <a:xfrm>
              <a:off x="4811713" y="2576513"/>
              <a:ext cx="1108075" cy="0"/>
            </a:xfrm>
            <a:prstGeom prst="line">
              <a:avLst/>
            </a:prstGeom>
            <a:noFill/>
            <a:ln w="25400">
              <a:solidFill>
                <a:srgbClr val="FF0000"/>
              </a:solidFill>
              <a:round/>
              <a:headEnd/>
              <a:tailEnd type="triangle" w="sm" len="sm"/>
            </a:ln>
          </p:spPr>
          <p:txBody>
            <a:bodyPr/>
            <a:lstStyle/>
            <a:p>
              <a:endParaRPr lang="en-US"/>
            </a:p>
          </p:txBody>
        </p:sp>
        <p:sp>
          <p:nvSpPr>
            <p:cNvPr id="2061" name="Line 15"/>
            <p:cNvSpPr>
              <a:spLocks noChangeShapeType="1"/>
            </p:cNvSpPr>
            <p:nvPr/>
          </p:nvSpPr>
          <p:spPr bwMode="auto">
            <a:xfrm flipH="1">
              <a:off x="3071813" y="2576513"/>
              <a:ext cx="949325" cy="0"/>
            </a:xfrm>
            <a:prstGeom prst="line">
              <a:avLst/>
            </a:prstGeom>
            <a:noFill/>
            <a:ln w="25400">
              <a:solidFill>
                <a:srgbClr val="FF0000"/>
              </a:solidFill>
              <a:round/>
              <a:headEnd/>
              <a:tailEnd type="triangle" w="sm" len="sm"/>
            </a:ln>
          </p:spPr>
          <p:txBody>
            <a:bodyPr/>
            <a:lstStyle/>
            <a:p>
              <a:endParaRPr lang="en-US"/>
            </a:p>
          </p:txBody>
        </p:sp>
        <p:sp>
          <p:nvSpPr>
            <p:cNvPr id="2062" name="Text Box 16"/>
            <p:cNvSpPr txBox="1">
              <a:spLocks noChangeArrowheads="1"/>
            </p:cNvSpPr>
            <p:nvPr/>
          </p:nvSpPr>
          <p:spPr bwMode="auto">
            <a:xfrm>
              <a:off x="4114800" y="2286000"/>
              <a:ext cx="609600" cy="609600"/>
            </a:xfrm>
            <a:prstGeom prst="rect">
              <a:avLst/>
            </a:prstGeom>
            <a:noFill/>
            <a:ln w="9525">
              <a:noFill/>
              <a:miter lim="800000"/>
              <a:headEnd/>
              <a:tailEnd/>
            </a:ln>
          </p:spPr>
          <p:txBody>
            <a:bodyPr/>
            <a:lstStyle/>
            <a:p>
              <a:r>
                <a:rPr lang="en-GB"/>
                <a:t> </a:t>
              </a:r>
              <a:r>
                <a:rPr lang="en-GB">
                  <a:latin typeface="Arial" pitchFamily="34" charset="0"/>
                  <a:sym typeface="Symbol" pitchFamily="18" charset="2"/>
                </a:rPr>
                <a:t></a:t>
              </a:r>
              <a:endParaRPr lang="en-GB"/>
            </a:p>
            <a:p>
              <a:endParaRPr lang="en-GB"/>
            </a:p>
          </p:txBody>
        </p:sp>
      </p:grpSp>
      <p:sp>
        <p:nvSpPr>
          <p:cNvPr id="2052" name="Rectangle 18"/>
          <p:cNvSpPr>
            <a:spLocks noGrp="1" noChangeArrowheads="1"/>
          </p:cNvSpPr>
          <p:nvPr>
            <p:ph type="title" idx="4294967295"/>
          </p:nvPr>
        </p:nvSpPr>
        <p:spPr>
          <a:noFill/>
        </p:spPr>
        <p:txBody>
          <a:bodyPr/>
          <a:lstStyle/>
          <a:p>
            <a:r>
              <a:rPr lang="en-GB" smtClean="0"/>
              <a:t>Phase Difference 180</a:t>
            </a:r>
            <a:r>
              <a:rPr lang="en-GB" smtClean="0">
                <a:solidFill>
                  <a:schemeClr val="tx1"/>
                </a:solidFill>
                <a:latin typeface="Arial" pitchFamily="34" charset="0"/>
                <a:sym typeface="Symbol" pitchFamily="18" charset="2"/>
              </a:rPr>
              <a:t></a:t>
            </a:r>
            <a:endParaRPr lang="en-GB" smtClean="0">
              <a:solidFill>
                <a:schemeClr val="tx1"/>
              </a:solidFill>
              <a:latin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en-GB" smtClean="0"/>
              <a:t>Phase Difference 90</a:t>
            </a:r>
            <a:r>
              <a:rPr lang="en-GB" smtClean="0">
                <a:solidFill>
                  <a:schemeClr val="tx1"/>
                </a:solidFill>
                <a:latin typeface="Arial" pitchFamily="34" charset="0"/>
                <a:sym typeface="Symbol" pitchFamily="18" charset="2"/>
              </a:rPr>
              <a:t></a:t>
            </a:r>
          </a:p>
        </p:txBody>
      </p:sp>
      <p:grpSp>
        <p:nvGrpSpPr>
          <p:cNvPr id="2" name="Group 17"/>
          <p:cNvGrpSpPr>
            <a:grpSpLocks/>
          </p:cNvGrpSpPr>
          <p:nvPr/>
        </p:nvGrpSpPr>
        <p:grpSpPr bwMode="auto">
          <a:xfrm>
            <a:off x="1354138" y="2133600"/>
            <a:ext cx="6723062" cy="3216275"/>
            <a:chOff x="2592" y="6480"/>
            <a:chExt cx="6192" cy="3456"/>
          </a:xfrm>
        </p:grpSpPr>
        <p:pic>
          <p:nvPicPr>
            <p:cNvPr id="16393" name="Picture 18"/>
            <p:cNvPicPr>
              <a:picLocks noChangeAspect="1" noChangeArrowheads="1"/>
            </p:cNvPicPr>
            <p:nvPr/>
          </p:nvPicPr>
          <p:blipFill>
            <a:blip r:embed="rId2" cstate="print"/>
            <a:srcRect/>
            <a:stretch>
              <a:fillRect/>
            </a:stretch>
          </p:blipFill>
          <p:spPr bwMode="auto">
            <a:xfrm>
              <a:off x="2592" y="6480"/>
              <a:ext cx="5760" cy="3456"/>
            </a:xfrm>
            <a:prstGeom prst="rect">
              <a:avLst/>
            </a:prstGeom>
            <a:noFill/>
            <a:ln w="9525">
              <a:noFill/>
              <a:miter lim="800000"/>
              <a:headEnd/>
              <a:tailEnd/>
            </a:ln>
          </p:spPr>
        </p:pic>
        <p:sp>
          <p:nvSpPr>
            <p:cNvPr id="16394" name="Line 19"/>
            <p:cNvSpPr>
              <a:spLocks noChangeShapeType="1"/>
            </p:cNvSpPr>
            <p:nvPr/>
          </p:nvSpPr>
          <p:spPr bwMode="auto">
            <a:xfrm flipV="1">
              <a:off x="2736" y="6624"/>
              <a:ext cx="0" cy="2880"/>
            </a:xfrm>
            <a:prstGeom prst="line">
              <a:avLst/>
            </a:prstGeom>
            <a:noFill/>
            <a:ln w="9525">
              <a:solidFill>
                <a:srgbClr val="000000"/>
              </a:solidFill>
              <a:round/>
              <a:headEnd/>
              <a:tailEnd type="triangle" w="med" len="med"/>
            </a:ln>
          </p:spPr>
          <p:txBody>
            <a:bodyPr/>
            <a:lstStyle/>
            <a:p>
              <a:endParaRPr lang="en-US"/>
            </a:p>
          </p:txBody>
        </p:sp>
        <p:sp>
          <p:nvSpPr>
            <p:cNvPr id="16395" name="Line 20"/>
            <p:cNvSpPr>
              <a:spLocks noChangeShapeType="1"/>
            </p:cNvSpPr>
            <p:nvPr/>
          </p:nvSpPr>
          <p:spPr bwMode="auto">
            <a:xfrm>
              <a:off x="2736" y="8208"/>
              <a:ext cx="6048" cy="0"/>
            </a:xfrm>
            <a:prstGeom prst="line">
              <a:avLst/>
            </a:prstGeom>
            <a:noFill/>
            <a:ln w="9525">
              <a:solidFill>
                <a:srgbClr val="000000"/>
              </a:solidFill>
              <a:round/>
              <a:headEnd/>
              <a:tailEnd type="triangle" w="med" len="med"/>
            </a:ln>
          </p:spPr>
          <p:txBody>
            <a:bodyPr/>
            <a:lstStyle/>
            <a:p>
              <a:endParaRPr lang="en-US"/>
            </a:p>
          </p:txBody>
        </p:sp>
      </p:grpSp>
      <p:sp>
        <p:nvSpPr>
          <p:cNvPr id="16388" name="Line 21"/>
          <p:cNvSpPr>
            <a:spLocks noChangeShapeType="1"/>
          </p:cNvSpPr>
          <p:nvPr/>
        </p:nvSpPr>
        <p:spPr bwMode="auto">
          <a:xfrm>
            <a:off x="3635375" y="5070475"/>
            <a:ext cx="119063" cy="0"/>
          </a:xfrm>
          <a:prstGeom prst="line">
            <a:avLst/>
          </a:prstGeom>
          <a:noFill/>
          <a:ln w="25400">
            <a:solidFill>
              <a:srgbClr val="FF0000"/>
            </a:solidFill>
            <a:round/>
            <a:headEnd/>
            <a:tailEnd type="triangle" w="sm" len="sm"/>
          </a:ln>
        </p:spPr>
        <p:txBody>
          <a:bodyPr/>
          <a:lstStyle/>
          <a:p>
            <a:endParaRPr lang="en-US"/>
          </a:p>
        </p:txBody>
      </p:sp>
      <p:sp>
        <p:nvSpPr>
          <p:cNvPr id="16389" name="Line 22"/>
          <p:cNvSpPr>
            <a:spLocks noChangeShapeType="1"/>
          </p:cNvSpPr>
          <p:nvPr/>
        </p:nvSpPr>
        <p:spPr bwMode="auto">
          <a:xfrm flipH="1">
            <a:off x="2963863" y="5070475"/>
            <a:ext cx="190500" cy="0"/>
          </a:xfrm>
          <a:prstGeom prst="line">
            <a:avLst/>
          </a:prstGeom>
          <a:noFill/>
          <a:ln w="25400">
            <a:solidFill>
              <a:srgbClr val="FF0000"/>
            </a:solidFill>
            <a:round/>
            <a:headEnd/>
            <a:tailEnd type="triangle" w="sm" len="sm"/>
          </a:ln>
        </p:spPr>
        <p:txBody>
          <a:bodyPr/>
          <a:lstStyle/>
          <a:p>
            <a:endParaRPr lang="en-US"/>
          </a:p>
        </p:txBody>
      </p:sp>
      <p:sp>
        <p:nvSpPr>
          <p:cNvPr id="16390" name="Text Box 23"/>
          <p:cNvSpPr txBox="1">
            <a:spLocks noChangeArrowheads="1"/>
          </p:cNvSpPr>
          <p:nvPr/>
        </p:nvSpPr>
        <p:spPr bwMode="auto">
          <a:xfrm>
            <a:off x="3124200" y="4800600"/>
            <a:ext cx="747713" cy="476250"/>
          </a:xfrm>
          <a:prstGeom prst="rect">
            <a:avLst/>
          </a:prstGeom>
          <a:noFill/>
          <a:ln w="9525">
            <a:noFill/>
            <a:miter lim="800000"/>
            <a:headEnd/>
            <a:tailEnd/>
          </a:ln>
        </p:spPr>
        <p:txBody>
          <a:bodyPr/>
          <a:lstStyle/>
          <a:p>
            <a:r>
              <a:rPr lang="en-GB"/>
              <a:t>¼</a:t>
            </a:r>
            <a:r>
              <a:rPr lang="en-GB">
                <a:latin typeface="Arial" pitchFamily="34" charset="0"/>
                <a:sym typeface="Symbol" pitchFamily="18" charset="2"/>
              </a:rPr>
              <a:t></a:t>
            </a:r>
            <a:endParaRPr lang="en-GB"/>
          </a:p>
          <a:p>
            <a:endParaRPr lang="en-GB"/>
          </a:p>
        </p:txBody>
      </p:sp>
      <p:sp>
        <p:nvSpPr>
          <p:cNvPr id="16391" name="Text Box 24"/>
          <p:cNvSpPr txBox="1">
            <a:spLocks noChangeArrowheads="1"/>
          </p:cNvSpPr>
          <p:nvPr/>
        </p:nvSpPr>
        <p:spPr bwMode="auto">
          <a:xfrm>
            <a:off x="228600" y="2362200"/>
            <a:ext cx="1295400" cy="642938"/>
          </a:xfrm>
          <a:prstGeom prst="rect">
            <a:avLst/>
          </a:prstGeom>
          <a:noFill/>
          <a:ln w="9525">
            <a:noFill/>
            <a:miter lim="800000"/>
            <a:headEnd/>
            <a:tailEnd/>
          </a:ln>
        </p:spPr>
        <p:txBody>
          <a:bodyPr/>
          <a:lstStyle/>
          <a:p>
            <a:r>
              <a:rPr lang="en-GB"/>
              <a:t>pressure</a:t>
            </a:r>
          </a:p>
          <a:p>
            <a:endParaRPr lang="en-GB"/>
          </a:p>
        </p:txBody>
      </p:sp>
      <p:sp>
        <p:nvSpPr>
          <p:cNvPr id="16392" name="Text Box 25"/>
          <p:cNvSpPr txBox="1">
            <a:spLocks noChangeArrowheads="1"/>
          </p:cNvSpPr>
          <p:nvPr/>
        </p:nvSpPr>
        <p:spPr bwMode="auto">
          <a:xfrm>
            <a:off x="7297738" y="3848100"/>
            <a:ext cx="779462" cy="642938"/>
          </a:xfrm>
          <a:prstGeom prst="rect">
            <a:avLst/>
          </a:prstGeom>
          <a:noFill/>
          <a:ln w="9525">
            <a:noFill/>
            <a:miter lim="800000"/>
            <a:headEnd/>
            <a:tailEnd/>
          </a:ln>
        </p:spPr>
        <p:txBody>
          <a:bodyPr/>
          <a:lstStyle/>
          <a:p>
            <a:r>
              <a:rPr lang="en-GB"/>
              <a:t>time</a:t>
            </a:r>
          </a:p>
          <a:p>
            <a:endParaRPr lang="en-GB"/>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idx="4294967295"/>
          </p:nvPr>
        </p:nvSpPr>
        <p:spPr/>
        <p:txBody>
          <a:bodyPr/>
          <a:lstStyle/>
          <a:p>
            <a:r>
              <a:rPr lang="en-GB" smtClean="0"/>
              <a:t>Phase Difference 45</a:t>
            </a:r>
            <a:r>
              <a:rPr lang="en-GB" smtClean="0">
                <a:solidFill>
                  <a:schemeClr val="tx1"/>
                </a:solidFill>
                <a:latin typeface="Arial" pitchFamily="34" charset="0"/>
                <a:sym typeface="Symbol" pitchFamily="18" charset="2"/>
              </a:rPr>
              <a:t></a:t>
            </a:r>
          </a:p>
        </p:txBody>
      </p:sp>
      <p:graphicFrame>
        <p:nvGraphicFramePr>
          <p:cNvPr id="3074" name="Object 2"/>
          <p:cNvGraphicFramePr>
            <a:graphicFrameLocks noChangeAspect="1"/>
          </p:cNvGraphicFramePr>
          <p:nvPr/>
        </p:nvGraphicFramePr>
        <p:xfrm>
          <a:off x="1295400" y="2438400"/>
          <a:ext cx="6453188" cy="2743200"/>
        </p:xfrm>
        <a:graphic>
          <a:graphicData uri="http://schemas.openxmlformats.org/presentationml/2006/ole">
            <p:oleObj spid="_x0000_s179221" name="Worksheet" r:id="rId3" imgW="8313840" imgH="2317680" progId="Excel.Sheet.8">
              <p:embed/>
            </p:oleObj>
          </a:graphicData>
        </a:graphic>
      </p:graphicFrame>
      <p:sp>
        <p:nvSpPr>
          <p:cNvPr id="3076" name="Line 21"/>
          <p:cNvSpPr>
            <a:spLocks noChangeShapeType="1"/>
          </p:cNvSpPr>
          <p:nvPr/>
        </p:nvSpPr>
        <p:spPr bwMode="auto">
          <a:xfrm flipV="1">
            <a:off x="1528763" y="2438400"/>
            <a:ext cx="0" cy="2493963"/>
          </a:xfrm>
          <a:prstGeom prst="line">
            <a:avLst/>
          </a:prstGeom>
          <a:noFill/>
          <a:ln w="9525">
            <a:solidFill>
              <a:srgbClr val="000000"/>
            </a:solidFill>
            <a:round/>
            <a:headEnd/>
            <a:tailEnd type="triangle" w="med" len="med"/>
          </a:ln>
        </p:spPr>
        <p:txBody>
          <a:bodyPr/>
          <a:lstStyle/>
          <a:p>
            <a:endParaRPr lang="en-US"/>
          </a:p>
        </p:txBody>
      </p:sp>
      <p:sp>
        <p:nvSpPr>
          <p:cNvPr id="3077" name="Line 22"/>
          <p:cNvSpPr>
            <a:spLocks noChangeShapeType="1"/>
          </p:cNvSpPr>
          <p:nvPr/>
        </p:nvSpPr>
        <p:spPr bwMode="auto">
          <a:xfrm>
            <a:off x="1528763" y="3810000"/>
            <a:ext cx="6632575" cy="0"/>
          </a:xfrm>
          <a:prstGeom prst="line">
            <a:avLst/>
          </a:prstGeom>
          <a:noFill/>
          <a:ln w="9525">
            <a:solidFill>
              <a:srgbClr val="000000"/>
            </a:solidFill>
            <a:round/>
            <a:headEnd/>
            <a:tailEnd type="triangle" w="med" len="med"/>
          </a:ln>
        </p:spPr>
        <p:txBody>
          <a:bodyPr/>
          <a:lstStyle/>
          <a:p>
            <a:endParaRPr lang="en-US"/>
          </a:p>
        </p:txBody>
      </p:sp>
      <p:sp>
        <p:nvSpPr>
          <p:cNvPr id="3078" name="Line 23"/>
          <p:cNvSpPr>
            <a:spLocks noChangeShapeType="1"/>
          </p:cNvSpPr>
          <p:nvPr/>
        </p:nvSpPr>
        <p:spPr bwMode="auto">
          <a:xfrm flipV="1">
            <a:off x="3492500" y="4845050"/>
            <a:ext cx="228600" cy="0"/>
          </a:xfrm>
          <a:prstGeom prst="line">
            <a:avLst/>
          </a:prstGeom>
          <a:noFill/>
          <a:ln w="25400">
            <a:solidFill>
              <a:srgbClr val="FF0000"/>
            </a:solidFill>
            <a:round/>
            <a:headEnd/>
            <a:tailEnd type="triangle" w="sm" len="sm"/>
          </a:ln>
        </p:spPr>
        <p:txBody>
          <a:bodyPr/>
          <a:lstStyle/>
          <a:p>
            <a:endParaRPr lang="en-US"/>
          </a:p>
        </p:txBody>
      </p:sp>
      <p:sp>
        <p:nvSpPr>
          <p:cNvPr id="3079" name="Line 24"/>
          <p:cNvSpPr>
            <a:spLocks noChangeShapeType="1"/>
          </p:cNvSpPr>
          <p:nvPr/>
        </p:nvSpPr>
        <p:spPr bwMode="auto">
          <a:xfrm flipH="1">
            <a:off x="3349625" y="4845050"/>
            <a:ext cx="142875" cy="0"/>
          </a:xfrm>
          <a:prstGeom prst="line">
            <a:avLst/>
          </a:prstGeom>
          <a:noFill/>
          <a:ln w="25400">
            <a:solidFill>
              <a:srgbClr val="FF0000"/>
            </a:solidFill>
            <a:round/>
            <a:headEnd/>
            <a:tailEnd type="triangle" w="sm" len="sm"/>
          </a:ln>
        </p:spPr>
        <p:txBody>
          <a:bodyPr/>
          <a:lstStyle/>
          <a:p>
            <a:endParaRPr lang="en-US"/>
          </a:p>
        </p:txBody>
      </p:sp>
      <p:sp>
        <p:nvSpPr>
          <p:cNvPr id="3080" name="Text Box 25"/>
          <p:cNvSpPr txBox="1">
            <a:spLocks noChangeArrowheads="1"/>
          </p:cNvSpPr>
          <p:nvPr/>
        </p:nvSpPr>
        <p:spPr bwMode="auto">
          <a:xfrm>
            <a:off x="3200400" y="4876800"/>
            <a:ext cx="914400" cy="533400"/>
          </a:xfrm>
          <a:prstGeom prst="rect">
            <a:avLst/>
          </a:prstGeom>
          <a:noFill/>
          <a:ln w="9525">
            <a:noFill/>
            <a:miter lim="800000"/>
            <a:headEnd/>
            <a:tailEnd/>
          </a:ln>
        </p:spPr>
        <p:txBody>
          <a:bodyPr/>
          <a:lstStyle/>
          <a:p>
            <a:r>
              <a:rPr lang="en-GB"/>
              <a:t>1/8 </a:t>
            </a:r>
            <a:r>
              <a:rPr lang="en-GB">
                <a:latin typeface="Arial" pitchFamily="34" charset="0"/>
                <a:sym typeface="Symbol" pitchFamily="18" charset="2"/>
              </a:rPr>
              <a:t></a:t>
            </a:r>
            <a:endParaRPr lang="en-GB"/>
          </a:p>
          <a:p>
            <a:endParaRPr lang="en-GB"/>
          </a:p>
        </p:txBody>
      </p:sp>
      <p:sp>
        <p:nvSpPr>
          <p:cNvPr id="3081" name="Text Box 26"/>
          <p:cNvSpPr txBox="1">
            <a:spLocks noChangeArrowheads="1"/>
          </p:cNvSpPr>
          <p:nvPr/>
        </p:nvSpPr>
        <p:spPr bwMode="auto">
          <a:xfrm>
            <a:off x="228600" y="2693988"/>
            <a:ext cx="1282700" cy="538162"/>
          </a:xfrm>
          <a:prstGeom prst="rect">
            <a:avLst/>
          </a:prstGeom>
          <a:noFill/>
          <a:ln w="9525">
            <a:noFill/>
            <a:miter lim="800000"/>
            <a:headEnd/>
            <a:tailEnd/>
          </a:ln>
        </p:spPr>
        <p:txBody>
          <a:bodyPr/>
          <a:lstStyle/>
          <a:p>
            <a:r>
              <a:rPr lang="en-GB"/>
              <a:t>pressure</a:t>
            </a:r>
          </a:p>
          <a:p>
            <a:endParaRPr lang="en-GB"/>
          </a:p>
        </p:txBody>
      </p:sp>
      <p:sp>
        <p:nvSpPr>
          <p:cNvPr id="3082" name="Text Box 27"/>
          <p:cNvSpPr txBox="1">
            <a:spLocks noChangeArrowheads="1"/>
          </p:cNvSpPr>
          <p:nvPr/>
        </p:nvSpPr>
        <p:spPr bwMode="auto">
          <a:xfrm>
            <a:off x="7594600" y="3948113"/>
            <a:ext cx="787400" cy="538162"/>
          </a:xfrm>
          <a:prstGeom prst="rect">
            <a:avLst/>
          </a:prstGeom>
          <a:noFill/>
          <a:ln w="9525">
            <a:noFill/>
            <a:miter lim="800000"/>
            <a:headEnd/>
            <a:tailEnd/>
          </a:ln>
        </p:spPr>
        <p:txBody>
          <a:bodyPr/>
          <a:lstStyle/>
          <a:p>
            <a:r>
              <a:rPr lang="en-GB"/>
              <a:t>time</a:t>
            </a:r>
          </a:p>
          <a:p>
            <a:endParaRPr lang="en-GB"/>
          </a:p>
        </p:txBody>
      </p:sp>
      <p:sp>
        <p:nvSpPr>
          <p:cNvPr id="3083" name="Text Box 28"/>
          <p:cNvSpPr txBox="1">
            <a:spLocks noChangeArrowheads="1"/>
          </p:cNvSpPr>
          <p:nvPr/>
        </p:nvSpPr>
        <p:spPr bwMode="auto">
          <a:xfrm>
            <a:off x="4495800" y="5022850"/>
            <a:ext cx="1219200" cy="717550"/>
          </a:xfrm>
          <a:prstGeom prst="rect">
            <a:avLst/>
          </a:prstGeom>
          <a:noFill/>
          <a:ln w="9525">
            <a:noFill/>
            <a:miter lim="800000"/>
            <a:headEnd/>
            <a:tailEnd/>
          </a:ln>
        </p:spPr>
        <p:txBody>
          <a:bodyPr/>
          <a:lstStyle/>
          <a:p>
            <a:r>
              <a:rPr lang="en-GB"/>
              <a:t>Wave A</a:t>
            </a:r>
          </a:p>
          <a:p>
            <a:endParaRPr lang="en-GB"/>
          </a:p>
        </p:txBody>
      </p:sp>
      <p:sp>
        <p:nvSpPr>
          <p:cNvPr id="3084" name="Text Box 29"/>
          <p:cNvSpPr txBox="1">
            <a:spLocks noChangeArrowheads="1"/>
          </p:cNvSpPr>
          <p:nvPr/>
        </p:nvSpPr>
        <p:spPr bwMode="auto">
          <a:xfrm>
            <a:off x="6553200" y="5022850"/>
            <a:ext cx="1295400" cy="538163"/>
          </a:xfrm>
          <a:prstGeom prst="rect">
            <a:avLst/>
          </a:prstGeom>
          <a:noFill/>
          <a:ln w="9525">
            <a:noFill/>
            <a:miter lim="800000"/>
            <a:headEnd/>
            <a:tailEnd/>
          </a:ln>
        </p:spPr>
        <p:txBody>
          <a:bodyPr/>
          <a:lstStyle/>
          <a:p>
            <a:r>
              <a:rPr lang="en-GB"/>
              <a:t>Wave B</a:t>
            </a:r>
          </a:p>
          <a:p>
            <a:endParaRPr lang="en-GB"/>
          </a:p>
        </p:txBody>
      </p:sp>
      <p:sp>
        <p:nvSpPr>
          <p:cNvPr id="3085" name="Line 30"/>
          <p:cNvSpPr>
            <a:spLocks noChangeShapeType="1"/>
          </p:cNvSpPr>
          <p:nvPr/>
        </p:nvSpPr>
        <p:spPr bwMode="auto">
          <a:xfrm flipV="1">
            <a:off x="5330825" y="4343400"/>
            <a:ext cx="384175" cy="679450"/>
          </a:xfrm>
          <a:prstGeom prst="line">
            <a:avLst/>
          </a:prstGeom>
          <a:noFill/>
          <a:ln w="25400">
            <a:solidFill>
              <a:srgbClr val="FF0000"/>
            </a:solidFill>
            <a:round/>
            <a:headEnd/>
            <a:tailEnd type="triangle" w="med" len="med"/>
          </a:ln>
        </p:spPr>
        <p:txBody>
          <a:bodyPr/>
          <a:lstStyle/>
          <a:p>
            <a:endParaRPr lang="en-US"/>
          </a:p>
        </p:txBody>
      </p:sp>
      <p:sp>
        <p:nvSpPr>
          <p:cNvPr id="3086" name="Line 31"/>
          <p:cNvSpPr>
            <a:spLocks noChangeShapeType="1"/>
          </p:cNvSpPr>
          <p:nvPr/>
        </p:nvSpPr>
        <p:spPr bwMode="auto">
          <a:xfrm flipH="1" flipV="1">
            <a:off x="6934200" y="4267200"/>
            <a:ext cx="236538" cy="755650"/>
          </a:xfrm>
          <a:prstGeom prst="line">
            <a:avLst/>
          </a:prstGeom>
          <a:noFill/>
          <a:ln w="25400">
            <a:solidFill>
              <a:srgbClr val="FF0000"/>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095375" y="528638"/>
            <a:ext cx="7058025" cy="58007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533400"/>
            <a:ext cx="4876800" cy="4678204"/>
          </a:xfrm>
          <a:prstGeom prst="rect">
            <a:avLst/>
          </a:prstGeom>
          <a:noFill/>
        </p:spPr>
        <p:txBody>
          <a:bodyPr wrap="square" rtlCol="0">
            <a:spAutoFit/>
          </a:bodyPr>
          <a:lstStyle/>
          <a:p>
            <a:r>
              <a:rPr lang="en-US" sz="4000" u="sng" dirty="0" smtClean="0"/>
              <a:t>Part III</a:t>
            </a:r>
          </a:p>
          <a:p>
            <a:endParaRPr lang="en-US" sz="4000" u="sng" dirty="0" smtClean="0"/>
          </a:p>
          <a:p>
            <a:r>
              <a:rPr lang="en-US" sz="4000" dirty="0" smtClean="0"/>
              <a:t>Theories of Light</a:t>
            </a:r>
          </a:p>
          <a:p>
            <a:r>
              <a:rPr lang="en-US" sz="4000" dirty="0" smtClean="0"/>
              <a:t>Interference of Light</a:t>
            </a:r>
          </a:p>
          <a:p>
            <a:r>
              <a:rPr lang="en-US" sz="4000" dirty="0" smtClean="0"/>
              <a:t>Diffraction of Light</a:t>
            </a:r>
          </a:p>
          <a:p>
            <a:r>
              <a:rPr lang="en-US" sz="4000" dirty="0" smtClean="0"/>
              <a:t>Polarization of Light</a:t>
            </a:r>
          </a:p>
          <a:p>
            <a:r>
              <a:rPr lang="en-US" sz="4000" dirty="0" err="1" smtClean="0"/>
              <a:t>Disparsion</a:t>
            </a:r>
            <a:r>
              <a:rPr lang="en-US" sz="4000" dirty="0" smtClean="0"/>
              <a:t> of Light</a:t>
            </a:r>
          </a:p>
          <a:p>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838200"/>
            <a:ext cx="8058360" cy="3539430"/>
          </a:xfrm>
          <a:prstGeom prst="rect">
            <a:avLst/>
          </a:prstGeom>
          <a:noFill/>
        </p:spPr>
        <p:txBody>
          <a:bodyPr wrap="none" rtlCol="0">
            <a:spAutoFit/>
          </a:bodyPr>
          <a:lstStyle/>
          <a:p>
            <a:r>
              <a:rPr lang="en-US" sz="2800" dirty="0" smtClean="0"/>
              <a:t>Ex.  A block of mass 680gm is fastened to a spring of </a:t>
            </a:r>
          </a:p>
          <a:p>
            <a:r>
              <a:rPr lang="en-US" sz="2800" dirty="0" smtClean="0"/>
              <a:t>spring constant 65N/m. The block is pulled a distance</a:t>
            </a:r>
          </a:p>
          <a:p>
            <a:r>
              <a:rPr lang="en-US" sz="2800" dirty="0" smtClean="0"/>
              <a:t> 11cm from its </a:t>
            </a:r>
            <a:r>
              <a:rPr lang="en-US" sz="2800" dirty="0" err="1" smtClean="0"/>
              <a:t>equlibrum</a:t>
            </a:r>
            <a:r>
              <a:rPr lang="en-US" sz="2800" dirty="0" smtClean="0"/>
              <a:t> on a frictionless table and </a:t>
            </a:r>
          </a:p>
          <a:p>
            <a:r>
              <a:rPr lang="en-US" sz="2800" dirty="0" smtClean="0"/>
              <a:t> released </a:t>
            </a:r>
          </a:p>
          <a:p>
            <a:pPr marL="514350" indent="-514350">
              <a:buAutoNum type="alphaLcParenBoth"/>
            </a:pPr>
            <a:r>
              <a:rPr lang="en-US" sz="2800" dirty="0" smtClean="0"/>
              <a:t>What are the angular frequency, the frequency, and</a:t>
            </a:r>
          </a:p>
          <a:p>
            <a:pPr marL="514350" indent="-514350"/>
            <a:r>
              <a:rPr lang="en-US" sz="2800" dirty="0" smtClean="0"/>
              <a:t> the period of the motion?</a:t>
            </a:r>
          </a:p>
          <a:p>
            <a:pPr marL="514350" indent="-514350"/>
            <a:r>
              <a:rPr lang="en-US" sz="2800" dirty="0" smtClean="0"/>
              <a:t>(b) What is amplitude of the motion?  </a:t>
            </a:r>
          </a:p>
          <a:p>
            <a:pPr marL="514350" indent="-514350"/>
            <a:r>
              <a:rPr lang="en-US" sz="2800" dirty="0" smtClean="0"/>
              <a:t>(c) What is the maximum speed of the block?</a:t>
            </a:r>
            <a:endParaRPr lang="en-US" sz="2800"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81000" y="1794808"/>
            <a:ext cx="4465430" cy="1938992"/>
          </a:xfrm>
          <a:prstGeom prst="rect">
            <a:avLst/>
          </a:prstGeom>
          <a:noFill/>
          <a:ln w="9525">
            <a:noFill/>
            <a:miter lim="800000"/>
            <a:headEnd/>
            <a:tailEnd/>
          </a:ln>
          <a:effectLst/>
        </p:spPr>
        <p:txBody>
          <a:bodyPr wrap="square">
            <a:spAutoFit/>
          </a:bodyPr>
          <a:lstStyle/>
          <a:p>
            <a:pPr marL="457200" indent="-457200">
              <a:spcBef>
                <a:spcPct val="50000"/>
              </a:spcBef>
            </a:pPr>
            <a:r>
              <a:rPr lang="en-US" sz="2400" dirty="0"/>
              <a:t>A spring stretches by 3.90 cm when a 10.0 g mass is hung from it. A 25.0 g mass attached to this spring oscillates in simple harmonic motion.    </a:t>
            </a:r>
          </a:p>
        </p:txBody>
      </p:sp>
      <p:pic>
        <p:nvPicPr>
          <p:cNvPr id="328709" name="Picture 5" descr="SE13_05"/>
          <p:cNvPicPr>
            <a:picLocks noChangeAspect="1" noChangeArrowheads="1"/>
          </p:cNvPicPr>
          <p:nvPr/>
        </p:nvPicPr>
        <p:blipFill>
          <a:blip r:embed="rId2" cstate="print"/>
          <a:srcRect l="29636" t="11015" r="21840" b="6406"/>
          <a:stretch>
            <a:fillRect/>
          </a:stretch>
        </p:blipFill>
        <p:spPr bwMode="auto">
          <a:xfrm>
            <a:off x="5308516" y="298170"/>
            <a:ext cx="3617373" cy="4617830"/>
          </a:xfrm>
          <a:prstGeom prst="rect">
            <a:avLst/>
          </a:prstGeom>
          <a:noFill/>
        </p:spPr>
      </p:pic>
      <p:sp>
        <p:nvSpPr>
          <p:cNvPr id="328711" name="Rectangle 7"/>
          <p:cNvSpPr>
            <a:spLocks noChangeArrowheads="1"/>
          </p:cNvSpPr>
          <p:nvPr/>
        </p:nvSpPr>
        <p:spPr bwMode="auto">
          <a:xfrm>
            <a:off x="141979" y="4678740"/>
            <a:ext cx="8793162" cy="1569660"/>
          </a:xfrm>
          <a:prstGeom prst="rect">
            <a:avLst/>
          </a:prstGeom>
          <a:noFill/>
          <a:ln w="9525">
            <a:noFill/>
            <a:miter lim="800000"/>
            <a:headEnd/>
            <a:tailEnd/>
          </a:ln>
          <a:effectLst/>
        </p:spPr>
        <p:txBody>
          <a:bodyPr>
            <a:spAutoFit/>
          </a:bodyPr>
          <a:lstStyle/>
          <a:p>
            <a:pPr marL="457200" indent="-457200">
              <a:spcBef>
                <a:spcPct val="50000"/>
              </a:spcBef>
              <a:buFontTx/>
              <a:buAutoNum type="alphaLcParenBoth"/>
            </a:pPr>
            <a:r>
              <a:rPr lang="en-US" sz="2400" dirty="0"/>
              <a:t>Calculate the period of the motion</a:t>
            </a:r>
            <a:r>
              <a:rPr lang="en-US" sz="2400" dirty="0" smtClean="0"/>
              <a:t>.</a:t>
            </a:r>
          </a:p>
          <a:p>
            <a:pPr marL="457200" indent="-457200">
              <a:spcBef>
                <a:spcPct val="50000"/>
              </a:spcBef>
              <a:buFontTx/>
              <a:buAutoNum type="alphaLcParenBoth"/>
            </a:pPr>
            <a:r>
              <a:rPr lang="en-US" sz="2400" dirty="0" smtClean="0"/>
              <a:t>Calculate </a:t>
            </a:r>
            <a:r>
              <a:rPr lang="en-US" sz="2400" dirty="0"/>
              <a:t>frequency and the angular velocity of the motion</a:t>
            </a:r>
            <a:r>
              <a:rPr lang="en-US" sz="2400" dirty="0" smtClean="0"/>
              <a:t>.</a:t>
            </a:r>
          </a:p>
          <a:p>
            <a:pPr marL="457200" indent="-457200">
              <a:spcBef>
                <a:spcPct val="50000"/>
              </a:spcBef>
            </a:pPr>
            <a:r>
              <a:rPr lang="en-US" sz="2400" dirty="0" smtClean="0"/>
              <a:t> </a:t>
            </a:r>
            <a:endParaRPr lang="en-US" sz="2400" dirty="0"/>
          </a:p>
        </p:txBody>
      </p:sp>
      <p:sp>
        <p:nvSpPr>
          <p:cNvPr id="6" name="TextBox 5"/>
          <p:cNvSpPr txBox="1"/>
          <p:nvPr/>
        </p:nvSpPr>
        <p:spPr>
          <a:xfrm>
            <a:off x="990600" y="457200"/>
            <a:ext cx="2034876" cy="584775"/>
          </a:xfrm>
          <a:prstGeom prst="rect">
            <a:avLst/>
          </a:prstGeom>
          <a:solidFill>
            <a:srgbClr val="FFC000"/>
          </a:solidFill>
        </p:spPr>
        <p:txBody>
          <a:bodyPr wrap="square" rtlCol="0">
            <a:spAutoFit/>
          </a:bodyPr>
          <a:lstStyle/>
          <a:p>
            <a:r>
              <a:rPr lang="en-US" sz="3200" dirty="0" smtClean="0"/>
              <a:t>Example</a:t>
            </a:r>
            <a:endParaRPr lang="en-US"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1100138" y="0"/>
            <a:ext cx="7815262" cy="662939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990601" y="0"/>
            <a:ext cx="7696200" cy="647699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457200" y="0"/>
            <a:ext cx="8686800" cy="6858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1147763" y="823913"/>
            <a:ext cx="6848475" cy="52101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13_09"/>
          <p:cNvPicPr>
            <a:picLocks noChangeAspect="1" noChangeArrowheads="1"/>
          </p:cNvPicPr>
          <p:nvPr/>
        </p:nvPicPr>
        <p:blipFill>
          <a:blip r:embed="rId2" cstate="print">
            <a:lum bright="-36000" contrast="36000"/>
          </a:blip>
          <a:srcRect l="2306" t="13881" r="2989" b="17656"/>
          <a:stretch>
            <a:fillRect/>
          </a:stretch>
        </p:blipFill>
        <p:spPr bwMode="auto">
          <a:xfrm>
            <a:off x="1066800" y="1828800"/>
            <a:ext cx="7924800" cy="4419600"/>
          </a:xfrm>
          <a:prstGeom prst="rect">
            <a:avLst/>
          </a:prstGeom>
          <a:noFill/>
        </p:spPr>
      </p:pic>
      <p:sp>
        <p:nvSpPr>
          <p:cNvPr id="3" name="TextBox 2"/>
          <p:cNvSpPr txBox="1"/>
          <p:nvPr/>
        </p:nvSpPr>
        <p:spPr>
          <a:xfrm>
            <a:off x="2590800" y="609600"/>
            <a:ext cx="3374065" cy="584775"/>
          </a:xfrm>
          <a:prstGeom prst="rect">
            <a:avLst/>
          </a:prstGeom>
          <a:solidFill>
            <a:srgbClr val="0070C0"/>
          </a:solidFill>
        </p:spPr>
        <p:txBody>
          <a:bodyPr wrap="none" rtlCol="0">
            <a:spAutoFit/>
          </a:bodyPr>
          <a:lstStyle/>
          <a:p>
            <a:r>
              <a:rPr lang="en-US" sz="3200" dirty="0" smtClean="0">
                <a:solidFill>
                  <a:srgbClr val="FFFF00"/>
                </a:solidFill>
              </a:rPr>
              <a:t>K.E and P.E of SHM</a:t>
            </a:r>
            <a:endParaRPr lang="en-US" sz="3200" dirty="0">
              <a:solidFill>
                <a:srgbClr val="FFFF00"/>
              </a:solidFill>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14D52643-291C-44A5-952B-DF3C93BF70B1}" type="slidenum">
              <a:rPr lang="en-US" altLang="zh-CN"/>
              <a:pPr/>
              <a:t>37</a:t>
            </a:fld>
            <a:endParaRPr lang="en-US" altLang="zh-CN"/>
          </a:p>
        </p:txBody>
      </p:sp>
      <p:sp>
        <p:nvSpPr>
          <p:cNvPr id="44035" name="Rectangle 4"/>
          <p:cNvSpPr>
            <a:spLocks noGrp="1" noChangeArrowheads="1"/>
          </p:cNvSpPr>
          <p:nvPr>
            <p:ph type="title"/>
          </p:nvPr>
        </p:nvSpPr>
        <p:spPr/>
        <p:txBody>
          <a:bodyPr/>
          <a:lstStyle/>
          <a:p>
            <a:pPr eaLnBrk="1" hangingPunct="1"/>
            <a:r>
              <a:rPr lang="en-US" altLang="zh-CN" dirty="0" smtClean="0">
                <a:solidFill>
                  <a:srgbClr val="006666"/>
                </a:solidFill>
                <a:latin typeface="Times New Roman" pitchFamily="18" charset="0"/>
              </a:rPr>
              <a:t>Check Your Understanding </a:t>
            </a:r>
            <a:r>
              <a:rPr lang="en-US" altLang="zh-CN" dirty="0" smtClean="0"/>
              <a:t> </a:t>
            </a:r>
          </a:p>
        </p:txBody>
      </p:sp>
      <p:sp>
        <p:nvSpPr>
          <p:cNvPr id="44036" name="Text Box 5"/>
          <p:cNvSpPr txBox="1">
            <a:spLocks noChangeArrowheads="1"/>
          </p:cNvSpPr>
          <p:nvPr/>
        </p:nvSpPr>
        <p:spPr bwMode="auto">
          <a:xfrm>
            <a:off x="762000" y="1447800"/>
            <a:ext cx="8077200" cy="2282825"/>
          </a:xfrm>
          <a:prstGeom prst="rect">
            <a:avLst/>
          </a:prstGeom>
          <a:noFill/>
          <a:ln w="9525">
            <a:noFill/>
            <a:miter lim="800000"/>
            <a:headEnd/>
            <a:tailEnd/>
          </a:ln>
        </p:spPr>
        <p:txBody>
          <a:bodyPr>
            <a:spAutoFit/>
          </a:bodyPr>
          <a:lstStyle/>
          <a:p>
            <a:pPr>
              <a:spcBef>
                <a:spcPct val="50000"/>
              </a:spcBef>
            </a:pPr>
            <a:r>
              <a:rPr lang="en-US" altLang="zh-CN" sz="2400" b="1">
                <a:latin typeface="Times New Roman" pitchFamily="18" charset="0"/>
              </a:rPr>
              <a:t>A 0.42-kg block is attached to the end of a horizontal ideal spring and rests on a frictionless surface. The block is pulled so that the spring stretches by 2.1 cm relative to its unstrained length. When the block is released, it moves with an acceleration of 9.0 m/s</a:t>
            </a:r>
            <a:r>
              <a:rPr lang="en-US" altLang="zh-CN" sz="2400" b="1" baseline="30000">
                <a:latin typeface="Times New Roman" pitchFamily="18" charset="0"/>
              </a:rPr>
              <a:t>2</a:t>
            </a:r>
            <a:r>
              <a:rPr lang="en-US" altLang="zh-CN" sz="2400" b="1">
                <a:latin typeface="Times New Roman" pitchFamily="18" charset="0"/>
              </a:rPr>
              <a:t>. What is the spring constant of the spring?</a:t>
            </a:r>
          </a:p>
        </p:txBody>
      </p:sp>
      <p:sp>
        <p:nvSpPr>
          <p:cNvPr id="26630" name="Text Box 6"/>
          <p:cNvSpPr txBox="1">
            <a:spLocks noChangeArrowheads="1"/>
          </p:cNvSpPr>
          <p:nvPr/>
        </p:nvSpPr>
        <p:spPr bwMode="auto">
          <a:xfrm>
            <a:off x="3505200" y="4343400"/>
            <a:ext cx="1371600" cy="457200"/>
          </a:xfrm>
          <a:prstGeom prst="rect">
            <a:avLst/>
          </a:prstGeom>
          <a:noFill/>
          <a:ln w="9525">
            <a:noFill/>
            <a:miter lim="800000"/>
            <a:headEnd/>
            <a:tailEnd/>
          </a:ln>
        </p:spPr>
        <p:txBody>
          <a:bodyPr>
            <a:spAutoFit/>
          </a:bodyPr>
          <a:lstStyle/>
          <a:p>
            <a:pPr>
              <a:spcBef>
                <a:spcPct val="50000"/>
              </a:spcBef>
            </a:pPr>
            <a:r>
              <a:rPr lang="en-US" altLang="zh-CN" sz="2400" b="1">
                <a:solidFill>
                  <a:srgbClr val="A50021"/>
                </a:solidFill>
                <a:latin typeface="Times New Roman" pitchFamily="18" charset="0"/>
              </a:rPr>
              <a:t>180 N/m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randombar(horizontal)">
                                      <p:cBhvr>
                                        <p:cTn id="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3"/>
          <p:cNvSpPr>
            <a:spLocks noGrp="1"/>
          </p:cNvSpPr>
          <p:nvPr>
            <p:ph type="sldNum" sz="quarter" idx="12"/>
          </p:nvPr>
        </p:nvSpPr>
        <p:spPr>
          <a:noFill/>
        </p:spPr>
        <p:txBody>
          <a:bodyPr/>
          <a:lstStyle/>
          <a:p>
            <a:fld id="{0F0ED6FD-ABF9-4420-8982-36064A6D9D14}" type="slidenum">
              <a:rPr lang="en-US" altLang="zh-CN"/>
              <a:pPr/>
              <a:t>38</a:t>
            </a:fld>
            <a:endParaRPr lang="en-US" altLang="zh-CN"/>
          </a:p>
        </p:txBody>
      </p:sp>
      <p:sp>
        <p:nvSpPr>
          <p:cNvPr id="2053" name="Line 4"/>
          <p:cNvSpPr>
            <a:spLocks noChangeShapeType="1"/>
          </p:cNvSpPr>
          <p:nvPr/>
        </p:nvSpPr>
        <p:spPr bwMode="auto">
          <a:xfrm>
            <a:off x="1752600" y="762000"/>
            <a:ext cx="0" cy="990600"/>
          </a:xfrm>
          <a:prstGeom prst="line">
            <a:avLst/>
          </a:prstGeom>
          <a:noFill/>
          <a:ln w="9525">
            <a:solidFill>
              <a:schemeClr val="tx1"/>
            </a:solidFill>
            <a:round/>
            <a:headEnd/>
            <a:tailEnd/>
          </a:ln>
        </p:spPr>
        <p:txBody>
          <a:bodyPr/>
          <a:lstStyle/>
          <a:p>
            <a:endParaRPr lang="en-US"/>
          </a:p>
        </p:txBody>
      </p:sp>
      <p:sp>
        <p:nvSpPr>
          <p:cNvPr id="2054" name="Line 5"/>
          <p:cNvSpPr>
            <a:spLocks noChangeShapeType="1"/>
          </p:cNvSpPr>
          <p:nvPr/>
        </p:nvSpPr>
        <p:spPr bwMode="auto">
          <a:xfrm>
            <a:off x="1828800" y="1295400"/>
            <a:ext cx="838200" cy="0"/>
          </a:xfrm>
          <a:prstGeom prst="line">
            <a:avLst/>
          </a:prstGeom>
          <a:noFill/>
          <a:ln w="9525">
            <a:solidFill>
              <a:schemeClr val="tx1"/>
            </a:solidFill>
            <a:round/>
            <a:headEnd/>
            <a:tailEnd/>
          </a:ln>
        </p:spPr>
        <p:txBody>
          <a:bodyPr/>
          <a:lstStyle/>
          <a:p>
            <a:endParaRPr lang="en-US"/>
          </a:p>
        </p:txBody>
      </p:sp>
      <p:sp>
        <p:nvSpPr>
          <p:cNvPr id="2055" name="Line 7"/>
          <p:cNvSpPr>
            <a:spLocks noChangeShapeType="1"/>
          </p:cNvSpPr>
          <p:nvPr/>
        </p:nvSpPr>
        <p:spPr bwMode="auto">
          <a:xfrm>
            <a:off x="4267200" y="1295400"/>
            <a:ext cx="1219200" cy="0"/>
          </a:xfrm>
          <a:prstGeom prst="line">
            <a:avLst/>
          </a:prstGeom>
          <a:noFill/>
          <a:ln w="9525">
            <a:solidFill>
              <a:schemeClr val="tx1"/>
            </a:solidFill>
            <a:round/>
            <a:headEnd/>
            <a:tailEnd/>
          </a:ln>
        </p:spPr>
        <p:txBody>
          <a:bodyPr/>
          <a:lstStyle/>
          <a:p>
            <a:endParaRPr lang="en-US"/>
          </a:p>
        </p:txBody>
      </p:sp>
      <p:sp>
        <p:nvSpPr>
          <p:cNvPr id="2056" name="Rectangle 8"/>
          <p:cNvSpPr>
            <a:spLocks noChangeArrowheads="1"/>
          </p:cNvSpPr>
          <p:nvPr/>
        </p:nvSpPr>
        <p:spPr bwMode="auto">
          <a:xfrm>
            <a:off x="5486400" y="1066800"/>
            <a:ext cx="762000" cy="457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057" name="Line 9"/>
          <p:cNvSpPr>
            <a:spLocks noChangeShapeType="1"/>
          </p:cNvSpPr>
          <p:nvPr/>
        </p:nvSpPr>
        <p:spPr bwMode="auto">
          <a:xfrm>
            <a:off x="4724400" y="1295400"/>
            <a:ext cx="0" cy="609600"/>
          </a:xfrm>
          <a:prstGeom prst="line">
            <a:avLst/>
          </a:prstGeom>
          <a:noFill/>
          <a:ln w="9525">
            <a:solidFill>
              <a:schemeClr val="tx1"/>
            </a:solidFill>
            <a:prstDash val="dash"/>
            <a:round/>
            <a:headEnd/>
            <a:tailEnd/>
          </a:ln>
        </p:spPr>
        <p:txBody>
          <a:bodyPr/>
          <a:lstStyle/>
          <a:p>
            <a:endParaRPr lang="en-US"/>
          </a:p>
        </p:txBody>
      </p:sp>
      <p:sp>
        <p:nvSpPr>
          <p:cNvPr id="2058" name="AutoShape 10"/>
          <p:cNvSpPr>
            <a:spLocks/>
          </p:cNvSpPr>
          <p:nvPr/>
        </p:nvSpPr>
        <p:spPr bwMode="auto">
          <a:xfrm rot="5400000">
            <a:off x="5219700" y="1485900"/>
            <a:ext cx="304800" cy="1143000"/>
          </a:xfrm>
          <a:prstGeom prst="righ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2059" name="Text Box 11"/>
          <p:cNvSpPr txBox="1">
            <a:spLocks noChangeArrowheads="1"/>
          </p:cNvSpPr>
          <p:nvPr/>
        </p:nvSpPr>
        <p:spPr bwMode="auto">
          <a:xfrm>
            <a:off x="5105400" y="2286000"/>
            <a:ext cx="838200" cy="366713"/>
          </a:xfrm>
          <a:prstGeom prst="rect">
            <a:avLst/>
          </a:prstGeom>
          <a:noFill/>
          <a:ln w="9525">
            <a:noFill/>
            <a:miter lim="800000"/>
            <a:headEnd/>
            <a:tailEnd/>
          </a:ln>
        </p:spPr>
        <p:txBody>
          <a:bodyPr>
            <a:spAutoFit/>
          </a:bodyPr>
          <a:lstStyle/>
          <a:p>
            <a:pPr>
              <a:spcBef>
                <a:spcPct val="50000"/>
              </a:spcBef>
            </a:pPr>
            <a:r>
              <a:rPr lang="en-US" altLang="zh-CN"/>
              <a:t>2.1cm</a:t>
            </a:r>
          </a:p>
        </p:txBody>
      </p:sp>
      <p:sp>
        <p:nvSpPr>
          <p:cNvPr id="2060" name="Text Box 12"/>
          <p:cNvSpPr txBox="1">
            <a:spLocks noChangeArrowheads="1"/>
          </p:cNvSpPr>
          <p:nvPr/>
        </p:nvSpPr>
        <p:spPr bwMode="auto">
          <a:xfrm>
            <a:off x="2514600" y="2590800"/>
            <a:ext cx="2362200" cy="519113"/>
          </a:xfrm>
          <a:prstGeom prst="rect">
            <a:avLst/>
          </a:prstGeom>
          <a:noFill/>
          <a:ln w="9525">
            <a:noFill/>
            <a:miter lim="800000"/>
            <a:headEnd/>
            <a:tailEnd/>
          </a:ln>
        </p:spPr>
        <p:txBody>
          <a:bodyPr>
            <a:spAutoFit/>
          </a:bodyPr>
          <a:lstStyle/>
          <a:p>
            <a:pPr>
              <a:spcBef>
                <a:spcPct val="50000"/>
              </a:spcBef>
            </a:pPr>
            <a:r>
              <a:rPr lang="en-US" altLang="zh-CN" sz="2800" b="1" dirty="0" err="1">
                <a:latin typeface="Times New Roman" pitchFamily="18" charset="0"/>
              </a:rPr>
              <a:t>kx</a:t>
            </a:r>
            <a:r>
              <a:rPr lang="en-US" altLang="zh-CN" sz="2800" b="1" dirty="0">
                <a:latin typeface="Times New Roman" pitchFamily="18" charset="0"/>
              </a:rPr>
              <a:t> = ma</a:t>
            </a:r>
          </a:p>
        </p:txBody>
      </p:sp>
      <p:graphicFrame>
        <p:nvGraphicFramePr>
          <p:cNvPr id="2050" name="Object 13"/>
          <p:cNvGraphicFramePr>
            <a:graphicFrameLocks noChangeAspect="1"/>
          </p:cNvGraphicFramePr>
          <p:nvPr/>
        </p:nvGraphicFramePr>
        <p:xfrm>
          <a:off x="1905000" y="3352800"/>
          <a:ext cx="5029200" cy="1287463"/>
        </p:xfrm>
        <a:graphic>
          <a:graphicData uri="http://schemas.openxmlformats.org/presentationml/2006/ole">
            <p:oleObj spid="_x0000_s86056" name="Equation" r:id="rId3" imgW="1536033" imgH="393529" progId="">
              <p:embed/>
            </p:oleObj>
          </a:graphicData>
        </a:graphic>
      </p:graphicFrame>
      <p:graphicFrame>
        <p:nvGraphicFramePr>
          <p:cNvPr id="2051" name="Object 14"/>
          <p:cNvGraphicFramePr>
            <a:graphicFrameLocks noChangeAspect="1"/>
          </p:cNvGraphicFramePr>
          <p:nvPr/>
        </p:nvGraphicFramePr>
        <p:xfrm>
          <a:off x="1676400" y="5105400"/>
          <a:ext cx="5867400" cy="1211263"/>
        </p:xfrm>
        <a:graphic>
          <a:graphicData uri="http://schemas.openxmlformats.org/presentationml/2006/ole">
            <p:oleObj spid="_x0000_s86057" name="Equation" r:id="rId4" imgW="1905000" imgH="393700" progId="">
              <p:embed/>
            </p:oleObj>
          </a:graphicData>
        </a:graphic>
      </p:graphicFrame>
      <p:pic>
        <p:nvPicPr>
          <p:cNvPr id="2061" name="Picture 16" descr="10"/>
          <p:cNvPicPr>
            <a:picLocks noChangeAspect="1" noChangeArrowheads="1"/>
          </p:cNvPicPr>
          <p:nvPr/>
        </p:nvPicPr>
        <p:blipFill>
          <a:blip r:embed="rId5" cstate="print"/>
          <a:srcRect l="24567" t="18388" r="26878" b="60513"/>
          <a:stretch>
            <a:fillRect/>
          </a:stretch>
        </p:blipFill>
        <p:spPr bwMode="auto">
          <a:xfrm>
            <a:off x="2667000" y="1066800"/>
            <a:ext cx="1600200" cy="457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457200" y="762000"/>
            <a:ext cx="8153400" cy="3754874"/>
          </a:xfrm>
          <a:prstGeom prst="rect">
            <a:avLst/>
          </a:prstGeom>
          <a:noFill/>
          <a:ln w="9525">
            <a:noFill/>
            <a:miter lim="800000"/>
            <a:headEnd/>
            <a:tailEnd/>
          </a:ln>
        </p:spPr>
        <p:txBody>
          <a:bodyPr>
            <a:spAutoFit/>
          </a:bodyPr>
          <a:lstStyle/>
          <a:p>
            <a:pPr>
              <a:spcBef>
                <a:spcPct val="50000"/>
              </a:spcBef>
            </a:pPr>
            <a:r>
              <a:rPr lang="en-US" altLang="zh-TW" sz="2800" dirty="0">
                <a:ea typeface="PMingLiU" pitchFamily="18" charset="-120"/>
              </a:rPr>
              <a:t>Energy calculations.</a:t>
            </a:r>
          </a:p>
          <a:p>
            <a:pPr>
              <a:spcBef>
                <a:spcPct val="50000"/>
              </a:spcBef>
            </a:pPr>
            <a:r>
              <a:rPr lang="en-US" altLang="zh-TW" sz="2800" dirty="0">
                <a:ea typeface="PMingLiU" pitchFamily="18" charset="-120"/>
              </a:rPr>
              <a:t>For the simple harmonic oscillation where </a:t>
            </a:r>
            <a:r>
              <a:rPr lang="en-US" altLang="zh-TW" sz="2800" i="1" dirty="0">
                <a:latin typeface="Times New Roman" pitchFamily="18" charset="0"/>
                <a:ea typeface="PMingLiU" pitchFamily="18" charset="-120"/>
              </a:rPr>
              <a:t>k</a:t>
            </a:r>
            <a:r>
              <a:rPr lang="en-US" altLang="zh-TW" sz="2800" dirty="0">
                <a:ea typeface="PMingLiU" pitchFamily="18" charset="-120"/>
              </a:rPr>
              <a:t> = 19.6 N/m, </a:t>
            </a:r>
            <a:r>
              <a:rPr lang="en-US" altLang="zh-TW" sz="2800" i="1" dirty="0">
                <a:latin typeface="Times New Roman" pitchFamily="18" charset="0"/>
                <a:ea typeface="PMingLiU" pitchFamily="18" charset="-120"/>
              </a:rPr>
              <a:t>A</a:t>
            </a:r>
            <a:r>
              <a:rPr lang="en-US" altLang="zh-TW" sz="2800" dirty="0">
                <a:ea typeface="PMingLiU" pitchFamily="18" charset="-120"/>
              </a:rPr>
              <a:t> = 0.100 m, </a:t>
            </a:r>
            <a:r>
              <a:rPr lang="en-US" altLang="zh-TW" sz="2800" i="1" dirty="0">
                <a:latin typeface="Times New Roman" pitchFamily="18" charset="0"/>
                <a:ea typeface="PMingLiU" pitchFamily="18" charset="-120"/>
              </a:rPr>
              <a:t>x</a:t>
            </a:r>
            <a:r>
              <a:rPr lang="en-US" altLang="zh-TW" sz="2800" dirty="0">
                <a:ea typeface="PMingLiU" pitchFamily="18" charset="-120"/>
              </a:rPr>
              <a:t> = -(0.100 m) </a:t>
            </a:r>
            <a:r>
              <a:rPr lang="en-US" altLang="zh-TW" sz="2800" dirty="0" err="1">
                <a:ea typeface="PMingLiU" pitchFamily="18" charset="-120"/>
              </a:rPr>
              <a:t>cos</a:t>
            </a:r>
            <a:r>
              <a:rPr lang="en-US" altLang="zh-TW" sz="2800" dirty="0">
                <a:ea typeface="PMingLiU" pitchFamily="18" charset="-120"/>
              </a:rPr>
              <a:t> 8.08</a:t>
            </a:r>
            <a:r>
              <a:rPr lang="en-US" altLang="zh-TW" sz="2800" i="1" dirty="0">
                <a:latin typeface="Times New Roman" pitchFamily="18" charset="0"/>
                <a:ea typeface="PMingLiU" pitchFamily="18" charset="-120"/>
              </a:rPr>
              <a:t>t</a:t>
            </a:r>
            <a:r>
              <a:rPr lang="en-US" altLang="zh-TW" sz="2800" dirty="0">
                <a:ea typeface="PMingLiU" pitchFamily="18" charset="-120"/>
              </a:rPr>
              <a:t>, and </a:t>
            </a:r>
            <a:r>
              <a:rPr lang="en-US" altLang="zh-TW" sz="2800" i="1" dirty="0">
                <a:latin typeface="Times New Roman" pitchFamily="18" charset="0"/>
                <a:ea typeface="PMingLiU" pitchFamily="18" charset="-120"/>
              </a:rPr>
              <a:t>v</a:t>
            </a:r>
            <a:r>
              <a:rPr lang="en-US" altLang="zh-TW" sz="2800" dirty="0">
                <a:ea typeface="PMingLiU" pitchFamily="18" charset="-120"/>
              </a:rPr>
              <a:t> = (0.808 m/s) sin 8.08</a:t>
            </a:r>
            <a:r>
              <a:rPr lang="en-US" altLang="zh-TW" sz="2800" i="1" dirty="0">
                <a:latin typeface="Times New Roman" pitchFamily="18" charset="0"/>
                <a:ea typeface="PMingLiU" pitchFamily="18" charset="-120"/>
              </a:rPr>
              <a:t>t</a:t>
            </a:r>
            <a:r>
              <a:rPr lang="en-US" altLang="zh-TW" sz="2800" dirty="0">
                <a:ea typeface="PMingLiU" pitchFamily="18" charset="-120"/>
              </a:rPr>
              <a:t>, determine (a) the total energy, (b) the kinetic and potential energies as a function of time, (c) the velocity when the mass is 0.050 m from equilibrium, (d) the kinetic and potential energies at half amplitude (</a:t>
            </a:r>
            <a:r>
              <a:rPr lang="en-US" altLang="zh-TW" sz="2800" i="1" dirty="0">
                <a:latin typeface="Times New Roman" pitchFamily="18" charset="0"/>
                <a:ea typeface="PMingLiU" pitchFamily="18" charset="-120"/>
              </a:rPr>
              <a:t>x</a:t>
            </a:r>
            <a:r>
              <a:rPr lang="en-US" altLang="zh-TW" sz="2800" dirty="0">
                <a:ea typeface="PMingLiU" pitchFamily="18" charset="-120"/>
              </a:rPr>
              <a:t> = </a:t>
            </a:r>
            <a:r>
              <a:rPr lang="en-US" altLang="zh-TW" sz="2800" dirty="0">
                <a:ea typeface="PMingLiU" pitchFamily="18" charset="-120"/>
                <a:cs typeface="Arial" pitchFamily="34" charset="0"/>
              </a:rPr>
              <a:t>± </a:t>
            </a:r>
            <a:r>
              <a:rPr lang="en-US" altLang="zh-TW" sz="2800" i="1" dirty="0">
                <a:latin typeface="Times New Roman" pitchFamily="18" charset="0"/>
                <a:ea typeface="PMingLiU" pitchFamily="18" charset="-120"/>
                <a:cs typeface="Arial" pitchFamily="34" charset="0"/>
              </a:rPr>
              <a:t>A</a:t>
            </a:r>
            <a:r>
              <a:rPr lang="en-US" altLang="zh-TW" sz="2800" dirty="0">
                <a:ea typeface="PMingLiU" pitchFamily="18" charset="-120"/>
                <a:cs typeface="Arial" pitchFamily="34" charset="0"/>
              </a:rPr>
              <a:t>/2).</a:t>
            </a:r>
          </a:p>
        </p:txBody>
      </p:sp>
      <p:sp>
        <p:nvSpPr>
          <p:cNvPr id="44035" name="Rectangle 4"/>
          <p:cNvSpPr>
            <a:spLocks noGrp="1" noChangeArrowheads="1"/>
          </p:cNvSpPr>
          <p:nvPr>
            <p:ph type="title"/>
          </p:nvPr>
        </p:nvSpPr>
        <p:spPr>
          <a:xfrm>
            <a:off x="0" y="0"/>
            <a:ext cx="9144000" cy="715963"/>
          </a:xfrm>
        </p:spPr>
        <p:txBody>
          <a:bodyPr>
            <a:normAutofit fontScale="90000"/>
          </a:bodyPr>
          <a:lstStyle/>
          <a:p>
            <a:pPr eaLnBrk="1" hangingPunct="1"/>
            <a:r>
              <a:rPr lang="en-US" altLang="zh-TW" smtClean="0">
                <a:ea typeface="PMingLiU" pitchFamily="18" charset="-120"/>
              </a:rPr>
              <a:t>Energy in the SHO</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98714" y="762000"/>
            <a:ext cx="9210461" cy="42719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indent="-457200">
              <a:buFont typeface="Wingdings" panose="05000000000000000000" pitchFamily="2" charset="2"/>
              <a:buChar char="Ø"/>
            </a:pPr>
            <a:r>
              <a:rPr lang="en-US" sz="2800" b="1" dirty="0" smtClean="0">
                <a:solidFill>
                  <a:srgbClr val="000000"/>
                </a:solidFill>
                <a:latin typeface="+mn-lt"/>
              </a:rPr>
              <a:t>Part I</a:t>
            </a:r>
          </a:p>
          <a:p>
            <a:pPr marL="457200" indent="-457200">
              <a:buFont typeface="Wingdings" panose="05000000000000000000" pitchFamily="2" charset="2"/>
              <a:buChar char="Ø"/>
            </a:pPr>
            <a:r>
              <a:rPr lang="en-US" sz="2800" b="1" dirty="0" smtClean="0">
                <a:solidFill>
                  <a:srgbClr val="000000"/>
                </a:solidFill>
                <a:latin typeface="+mn-lt"/>
              </a:rPr>
              <a:t>Vectors and Vector Algebra</a:t>
            </a:r>
          </a:p>
          <a:p>
            <a:pPr marL="457200" indent="-457200">
              <a:buFont typeface="Wingdings" panose="05000000000000000000" pitchFamily="2" charset="2"/>
              <a:buChar char="Ø"/>
            </a:pPr>
            <a:r>
              <a:rPr lang="en-US" sz="2800" b="1" dirty="0" smtClean="0">
                <a:solidFill>
                  <a:srgbClr val="000000"/>
                </a:solidFill>
                <a:latin typeface="+mn-lt"/>
              </a:rPr>
              <a:t>Motion </a:t>
            </a:r>
            <a:r>
              <a:rPr lang="en-US" sz="2800" b="1" dirty="0">
                <a:solidFill>
                  <a:srgbClr val="000000"/>
                </a:solidFill>
                <a:latin typeface="+mn-lt"/>
              </a:rPr>
              <a:t>in One-dimension and </a:t>
            </a:r>
            <a:r>
              <a:rPr lang="en-US" sz="2800" b="1" dirty="0" smtClean="0">
                <a:solidFill>
                  <a:srgbClr val="000000"/>
                </a:solidFill>
                <a:latin typeface="+mn-lt"/>
              </a:rPr>
              <a:t>Two-dimensions</a:t>
            </a:r>
          </a:p>
          <a:p>
            <a:pPr marL="457200" indent="-457200">
              <a:buFont typeface="Wingdings" panose="05000000000000000000" pitchFamily="2" charset="2"/>
              <a:buChar char="Ø"/>
            </a:pPr>
            <a:r>
              <a:rPr lang="en-US" sz="2800" b="1" dirty="0" smtClean="0">
                <a:solidFill>
                  <a:srgbClr val="000000"/>
                </a:solidFill>
                <a:latin typeface="+mn-lt"/>
              </a:rPr>
              <a:t>Newton’s </a:t>
            </a:r>
            <a:r>
              <a:rPr lang="en-US" sz="2800" b="1" dirty="0">
                <a:solidFill>
                  <a:srgbClr val="000000"/>
                </a:solidFill>
                <a:latin typeface="+mn-lt"/>
              </a:rPr>
              <a:t>Laws of </a:t>
            </a:r>
            <a:r>
              <a:rPr lang="en-US" sz="2800" b="1" dirty="0" smtClean="0">
                <a:solidFill>
                  <a:srgbClr val="000000"/>
                </a:solidFill>
                <a:latin typeface="+mn-lt"/>
              </a:rPr>
              <a:t>Motion</a:t>
            </a:r>
          </a:p>
          <a:p>
            <a:pPr marL="457200" indent="-457200">
              <a:buFont typeface="Wingdings" panose="05000000000000000000" pitchFamily="2" charset="2"/>
              <a:buChar char="Ø"/>
            </a:pPr>
            <a:r>
              <a:rPr lang="en-US" sz="2800" b="1" dirty="0" smtClean="0">
                <a:solidFill>
                  <a:srgbClr val="000000"/>
                </a:solidFill>
                <a:latin typeface="+mn-lt"/>
              </a:rPr>
              <a:t>Work</a:t>
            </a:r>
            <a:r>
              <a:rPr lang="en-US" sz="2800" b="1" dirty="0">
                <a:solidFill>
                  <a:srgbClr val="000000"/>
                </a:solidFill>
                <a:latin typeface="+mn-lt"/>
              </a:rPr>
              <a:t>, Energy and </a:t>
            </a:r>
            <a:r>
              <a:rPr lang="en-US" sz="2800" b="1" dirty="0" smtClean="0">
                <a:solidFill>
                  <a:srgbClr val="000000"/>
                </a:solidFill>
                <a:latin typeface="+mn-lt"/>
              </a:rPr>
              <a:t>Momentum</a:t>
            </a:r>
          </a:p>
          <a:p>
            <a:pPr marL="457200" indent="-457200">
              <a:buFont typeface="Wingdings" panose="05000000000000000000" pitchFamily="2" charset="2"/>
              <a:buChar char="Ø"/>
            </a:pPr>
            <a:r>
              <a:rPr lang="en-US" sz="2800" b="1" dirty="0" smtClean="0">
                <a:solidFill>
                  <a:srgbClr val="000000"/>
                </a:solidFill>
                <a:latin typeface="+mn-lt"/>
              </a:rPr>
              <a:t>Rotational dynamics</a:t>
            </a:r>
            <a:endParaRPr lang="en-US" sz="2800" dirty="0">
              <a:latin typeface="+mn-lt"/>
            </a:endParaRPr>
          </a:p>
          <a:p>
            <a:pPr marL="457200" indent="-457200">
              <a:buFont typeface="Wingdings" panose="05000000000000000000" pitchFamily="2" charset="2"/>
              <a:buChar char="Ø"/>
            </a:pPr>
            <a:r>
              <a:rPr lang="en-US" sz="2800" b="1" dirty="0" smtClean="0">
                <a:latin typeface="+mn-lt"/>
              </a:rPr>
              <a:t>Fluid </a:t>
            </a:r>
            <a:r>
              <a:rPr lang="en-US" sz="2800" b="1" dirty="0">
                <a:latin typeface="+mn-lt"/>
              </a:rPr>
              <a:t>dynamics and applications </a:t>
            </a:r>
            <a:endParaRPr lang="en-US" sz="2800" b="1" dirty="0" smtClean="0">
              <a:solidFill>
                <a:srgbClr val="000000"/>
              </a:solidFill>
              <a:latin typeface="+mn-lt"/>
            </a:endParaRPr>
          </a:p>
          <a:p>
            <a:pPr eaLnBrk="1" fontAlgn="base" hangingPunct="1">
              <a:spcBef>
                <a:spcPct val="50000"/>
              </a:spcBef>
              <a:spcAft>
                <a:spcPct val="0"/>
              </a:spcAft>
              <a:buFontTx/>
              <a:buNone/>
            </a:pPr>
            <a:endParaRPr lang="en-US" altLang="en-US" sz="2800" b="1" dirty="0">
              <a:solidFill>
                <a:srgbClr val="00B0F0"/>
              </a:solidFill>
            </a:endParaRPr>
          </a:p>
        </p:txBody>
      </p:sp>
    </p:spTree>
    <p:extLst>
      <p:ext uri="{BB962C8B-B14F-4D97-AF65-F5344CB8AC3E}">
        <p14:creationId xmlns="" xmlns:p14="http://schemas.microsoft.com/office/powerpoint/2010/main" val="154456107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pPr algn="l" eaLnBrk="1" hangingPunct="1">
              <a:defRPr/>
            </a:pPr>
            <a:r>
              <a:rPr lang="en-US" sz="4000" dirty="0" smtClean="0">
                <a:ea typeface="+mj-ea"/>
                <a:cs typeface="+mj-cs"/>
              </a:rPr>
              <a:t>Solution:</a:t>
            </a:r>
          </a:p>
        </p:txBody>
      </p:sp>
      <p:graphicFrame>
        <p:nvGraphicFramePr>
          <p:cNvPr id="10242" name="Object 1"/>
          <p:cNvGraphicFramePr>
            <a:graphicFrameLocks noChangeAspect="1"/>
          </p:cNvGraphicFramePr>
          <p:nvPr/>
        </p:nvGraphicFramePr>
        <p:xfrm>
          <a:off x="609600" y="1447800"/>
          <a:ext cx="7945438" cy="2438400"/>
        </p:xfrm>
        <a:graphic>
          <a:graphicData uri="http://schemas.openxmlformats.org/presentationml/2006/ole">
            <p:oleObj spid="_x0000_s418837" name="Equation" r:id="rId3" imgW="3336840" imgH="1014840" progId="">
              <p:embed/>
            </p:oleObj>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pPr algn="l" eaLnBrk="1" hangingPunct="1">
              <a:defRPr/>
            </a:pPr>
            <a:r>
              <a:rPr lang="en-US" sz="4000" dirty="0" smtClean="0">
                <a:ea typeface="+mj-ea"/>
                <a:cs typeface="+mj-cs"/>
              </a:rPr>
              <a:t>Solution:</a:t>
            </a:r>
          </a:p>
        </p:txBody>
      </p:sp>
      <p:graphicFrame>
        <p:nvGraphicFramePr>
          <p:cNvPr id="11266" name="Object 1"/>
          <p:cNvGraphicFramePr>
            <a:graphicFrameLocks noChangeAspect="1"/>
          </p:cNvGraphicFramePr>
          <p:nvPr>
            <p:extLst>
              <p:ext uri="{D42A27DB-BD31-4B8C-83A1-F6EECF244321}">
                <p14:modId xmlns="" xmlns:p14="http://schemas.microsoft.com/office/powerpoint/2010/main" val="227363058"/>
              </p:ext>
            </p:extLst>
          </p:nvPr>
        </p:nvGraphicFramePr>
        <p:xfrm>
          <a:off x="730250" y="1323975"/>
          <a:ext cx="7626350" cy="4391025"/>
        </p:xfrm>
        <a:graphic>
          <a:graphicData uri="http://schemas.openxmlformats.org/presentationml/2006/ole">
            <p:oleObj spid="_x0000_s419861" name="Equation" r:id="rId3" imgW="3213000" imgH="1841400" progId="">
              <p:embed/>
            </p:oleObj>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normAutofit fontScale="90000"/>
          </a:bodyPr>
          <a:lstStyle/>
          <a:p>
            <a:pPr>
              <a:defRPr/>
            </a:pPr>
            <a:r>
              <a:rPr lang="en-US" sz="4000" u="sng" smtClean="0">
                <a:solidFill>
                  <a:srgbClr val="003300"/>
                </a:solidFill>
              </a:rPr>
              <a:t>Example:</a:t>
            </a:r>
            <a:r>
              <a:rPr lang="en-US" sz="4000" smtClean="0">
                <a:solidFill>
                  <a:srgbClr val="003300"/>
                </a:solidFill>
              </a:rPr>
              <a:t/>
            </a:r>
            <a:br>
              <a:rPr lang="en-US" sz="4000" smtClean="0">
                <a:solidFill>
                  <a:srgbClr val="003300"/>
                </a:solidFill>
              </a:rPr>
            </a:br>
            <a:r>
              <a:rPr lang="en-US" sz="4000" smtClean="0">
                <a:solidFill>
                  <a:srgbClr val="003300"/>
                </a:solidFill>
              </a:rPr>
              <a:t>Using Conservation of Energy</a:t>
            </a:r>
          </a:p>
        </p:txBody>
      </p:sp>
      <p:sp>
        <p:nvSpPr>
          <p:cNvPr id="6153" name="Text Box 3"/>
          <p:cNvSpPr txBox="1">
            <a:spLocks noChangeArrowheads="1"/>
          </p:cNvSpPr>
          <p:nvPr/>
        </p:nvSpPr>
        <p:spPr bwMode="auto">
          <a:xfrm>
            <a:off x="609600" y="1724025"/>
            <a:ext cx="7940675" cy="1552575"/>
          </a:xfrm>
          <a:prstGeom prst="rect">
            <a:avLst/>
          </a:prstGeom>
          <a:noFill/>
          <a:ln w="9525">
            <a:noFill/>
            <a:miter lim="800000"/>
            <a:headEnd/>
            <a:tailEnd/>
          </a:ln>
        </p:spPr>
        <p:txBody>
          <a:bodyPr>
            <a:spAutoFit/>
          </a:bodyPr>
          <a:lstStyle/>
          <a:p>
            <a:r>
              <a:rPr lang="en-US" sz="2400" b="0"/>
              <a:t>     A 500 g block on a spring is pulled a distance of 20 cm and released.  The subsequent oscillations are measured to have a period of 0.80 s.  At what position (or positions) is the speed of the block 1.0 m/s?</a:t>
            </a:r>
          </a:p>
        </p:txBody>
      </p:sp>
      <p:graphicFrame>
        <p:nvGraphicFramePr>
          <p:cNvPr id="700420" name="Object 4"/>
          <p:cNvGraphicFramePr>
            <a:graphicFrameLocks noChangeAspect="1"/>
          </p:cNvGraphicFramePr>
          <p:nvPr/>
        </p:nvGraphicFramePr>
        <p:xfrm>
          <a:off x="609600" y="4114800"/>
          <a:ext cx="3287713" cy="762000"/>
        </p:xfrm>
        <a:graphic>
          <a:graphicData uri="http://schemas.openxmlformats.org/presentationml/2006/ole">
            <p:oleObj spid="_x0000_s417851" name="Equation" r:id="rId3" imgW="1916868" imgH="444307" progId="">
              <p:embed/>
            </p:oleObj>
          </a:graphicData>
        </a:graphic>
      </p:graphicFrame>
      <p:graphicFrame>
        <p:nvGraphicFramePr>
          <p:cNvPr id="700421" name="Object 5"/>
          <p:cNvGraphicFramePr>
            <a:graphicFrameLocks noChangeAspect="1"/>
          </p:cNvGraphicFramePr>
          <p:nvPr/>
        </p:nvGraphicFramePr>
        <p:xfrm>
          <a:off x="609600" y="5183188"/>
          <a:ext cx="7920038" cy="912812"/>
        </p:xfrm>
        <a:graphic>
          <a:graphicData uri="http://schemas.openxmlformats.org/presentationml/2006/ole">
            <p:oleObj spid="_x0000_s417852" name="Equation" r:id="rId4" imgW="4622800" imgH="533400" progId="">
              <p:embed/>
            </p:oleObj>
          </a:graphicData>
        </a:graphic>
      </p:graphicFrame>
      <p:graphicFrame>
        <p:nvGraphicFramePr>
          <p:cNvPr id="700422" name="Object 6"/>
          <p:cNvGraphicFramePr>
            <a:graphicFrameLocks noChangeAspect="1"/>
          </p:cNvGraphicFramePr>
          <p:nvPr/>
        </p:nvGraphicFramePr>
        <p:xfrm>
          <a:off x="685800" y="3276600"/>
          <a:ext cx="4648200" cy="693738"/>
        </p:xfrm>
        <a:graphic>
          <a:graphicData uri="http://schemas.openxmlformats.org/presentationml/2006/ole">
            <p:oleObj spid="_x0000_s417853" name="Equation" r:id="rId5" imgW="2806700" imgH="419100"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0422"/>
                                        </p:tgtEl>
                                        <p:attrNameLst>
                                          <p:attrName>style.visibility</p:attrName>
                                        </p:attrNameLst>
                                      </p:cBhvr>
                                      <p:to>
                                        <p:strVal val="visible"/>
                                      </p:to>
                                    </p:set>
                                    <p:anim calcmode="lin" valueType="num">
                                      <p:cBhvr additive="base">
                                        <p:cTn id="7" dur="500" fill="hold"/>
                                        <p:tgtEl>
                                          <p:spTgt spid="700422"/>
                                        </p:tgtEl>
                                        <p:attrNameLst>
                                          <p:attrName>ppt_x</p:attrName>
                                        </p:attrNameLst>
                                      </p:cBhvr>
                                      <p:tavLst>
                                        <p:tav tm="0">
                                          <p:val>
                                            <p:strVal val="#ppt_x"/>
                                          </p:val>
                                        </p:tav>
                                        <p:tav tm="100000">
                                          <p:val>
                                            <p:strVal val="#ppt_x"/>
                                          </p:val>
                                        </p:tav>
                                      </p:tavLst>
                                    </p:anim>
                                    <p:anim calcmode="lin" valueType="num">
                                      <p:cBhvr additive="base">
                                        <p:cTn id="8" dur="500" fill="hold"/>
                                        <p:tgtEl>
                                          <p:spTgt spid="7004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0420"/>
                                        </p:tgtEl>
                                        <p:attrNameLst>
                                          <p:attrName>style.visibility</p:attrName>
                                        </p:attrNameLst>
                                      </p:cBhvr>
                                      <p:to>
                                        <p:strVal val="visible"/>
                                      </p:to>
                                    </p:set>
                                    <p:anim calcmode="lin" valueType="num">
                                      <p:cBhvr additive="base">
                                        <p:cTn id="13" dur="500" fill="hold"/>
                                        <p:tgtEl>
                                          <p:spTgt spid="700420"/>
                                        </p:tgtEl>
                                        <p:attrNameLst>
                                          <p:attrName>ppt_x</p:attrName>
                                        </p:attrNameLst>
                                      </p:cBhvr>
                                      <p:tavLst>
                                        <p:tav tm="0">
                                          <p:val>
                                            <p:strVal val="#ppt_x"/>
                                          </p:val>
                                        </p:tav>
                                        <p:tav tm="100000">
                                          <p:val>
                                            <p:strVal val="#ppt_x"/>
                                          </p:val>
                                        </p:tav>
                                      </p:tavLst>
                                    </p:anim>
                                    <p:anim calcmode="lin" valueType="num">
                                      <p:cBhvr additive="base">
                                        <p:cTn id="14" dur="500" fill="hold"/>
                                        <p:tgtEl>
                                          <p:spTgt spid="7004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0421"/>
                                        </p:tgtEl>
                                        <p:attrNameLst>
                                          <p:attrName>style.visibility</p:attrName>
                                        </p:attrNameLst>
                                      </p:cBhvr>
                                      <p:to>
                                        <p:strVal val="visible"/>
                                      </p:to>
                                    </p:set>
                                    <p:anim calcmode="lin" valueType="num">
                                      <p:cBhvr additive="base">
                                        <p:cTn id="19" dur="500" fill="hold"/>
                                        <p:tgtEl>
                                          <p:spTgt spid="700421"/>
                                        </p:tgtEl>
                                        <p:attrNameLst>
                                          <p:attrName>ppt_x</p:attrName>
                                        </p:attrNameLst>
                                      </p:cBhvr>
                                      <p:tavLst>
                                        <p:tav tm="0">
                                          <p:val>
                                            <p:strVal val="#ppt_x"/>
                                          </p:val>
                                        </p:tav>
                                        <p:tav tm="100000">
                                          <p:val>
                                            <p:strVal val="#ppt_x"/>
                                          </p:val>
                                        </p:tav>
                                      </p:tavLst>
                                    </p:anim>
                                    <p:anim calcmode="lin" valueType="num">
                                      <p:cBhvr additive="base">
                                        <p:cTn id="20" dur="500" fill="hold"/>
                                        <p:tgtEl>
                                          <p:spTgt spid="700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4"/>
          <p:cNvSpPr>
            <a:spLocks noGrp="1"/>
          </p:cNvSpPr>
          <p:nvPr>
            <p:ph type="sldNum" sz="quarter" idx="12"/>
          </p:nvPr>
        </p:nvSpPr>
        <p:spPr>
          <a:noFill/>
        </p:spPr>
        <p:txBody>
          <a:bodyPr/>
          <a:lstStyle/>
          <a:p>
            <a:fld id="{90271997-2A57-4A99-BE79-36A23F658048}" type="slidenum">
              <a:rPr lang="en-US" altLang="zh-CN"/>
              <a:pPr/>
              <a:t>43</a:t>
            </a:fld>
            <a:endParaRPr lang="en-US" altLang="zh-CN"/>
          </a:p>
        </p:txBody>
      </p:sp>
      <p:sp>
        <p:nvSpPr>
          <p:cNvPr id="50179" name="Rectangle 4"/>
          <p:cNvSpPr>
            <a:spLocks noGrp="1" noChangeArrowheads="1"/>
          </p:cNvSpPr>
          <p:nvPr>
            <p:ph type="title"/>
          </p:nvPr>
        </p:nvSpPr>
        <p:spPr/>
        <p:txBody>
          <a:bodyPr>
            <a:normAutofit fontScale="90000"/>
          </a:bodyPr>
          <a:lstStyle/>
          <a:p>
            <a:pPr eaLnBrk="1" hangingPunct="1"/>
            <a:r>
              <a:rPr lang="en-US" altLang="zh-CN" i="1" dirty="0" smtClean="0">
                <a:solidFill>
                  <a:srgbClr val="006666"/>
                </a:solidFill>
                <a:latin typeface="Times New Roman" pitchFamily="18" charset="0"/>
              </a:rPr>
              <a:t>Example: </a:t>
            </a:r>
            <a:r>
              <a:rPr lang="en-US" altLang="zh-CN" dirty="0" smtClean="0">
                <a:solidFill>
                  <a:srgbClr val="006666"/>
                </a:solidFill>
                <a:latin typeface="Times New Roman" pitchFamily="18" charset="0"/>
              </a:rPr>
              <a:t>  The Maximum Speed of a Loudspeaker Diaphragm</a:t>
            </a:r>
          </a:p>
        </p:txBody>
      </p:sp>
      <p:pic>
        <p:nvPicPr>
          <p:cNvPr id="50180" name="Picture 5" descr="10"/>
          <p:cNvPicPr>
            <a:picLocks noChangeAspect="1" noChangeArrowheads="1"/>
          </p:cNvPicPr>
          <p:nvPr/>
        </p:nvPicPr>
        <p:blipFill>
          <a:blip r:embed="rId3" cstate="print"/>
          <a:srcRect/>
          <a:stretch>
            <a:fillRect/>
          </a:stretch>
        </p:blipFill>
        <p:spPr bwMode="auto">
          <a:xfrm>
            <a:off x="609600" y="3352800"/>
            <a:ext cx="4038600" cy="3308350"/>
          </a:xfrm>
          <a:prstGeom prst="rect">
            <a:avLst/>
          </a:prstGeom>
          <a:noFill/>
          <a:ln w="9525">
            <a:noFill/>
            <a:miter lim="800000"/>
            <a:headEnd/>
            <a:tailEnd/>
          </a:ln>
        </p:spPr>
      </p:pic>
      <p:sp>
        <p:nvSpPr>
          <p:cNvPr id="50181" name="Text Box 6"/>
          <p:cNvSpPr txBox="1">
            <a:spLocks noChangeArrowheads="1"/>
          </p:cNvSpPr>
          <p:nvPr/>
        </p:nvSpPr>
        <p:spPr bwMode="auto">
          <a:xfrm>
            <a:off x="533400" y="1905000"/>
            <a:ext cx="8382000" cy="1187450"/>
          </a:xfrm>
          <a:prstGeom prst="rect">
            <a:avLst/>
          </a:prstGeom>
          <a:noFill/>
          <a:ln w="9525">
            <a:noFill/>
            <a:miter lim="800000"/>
            <a:headEnd/>
            <a:tailEnd/>
          </a:ln>
        </p:spPr>
        <p:txBody>
          <a:bodyPr>
            <a:spAutoFit/>
          </a:bodyPr>
          <a:lstStyle/>
          <a:p>
            <a:pPr>
              <a:spcBef>
                <a:spcPct val="50000"/>
              </a:spcBef>
            </a:pPr>
            <a:r>
              <a:rPr lang="en-US" altLang="zh-CN" sz="2400" b="1" dirty="0">
                <a:latin typeface="Times New Roman" pitchFamily="18" charset="0"/>
              </a:rPr>
              <a:t>The diaphragm of a loudspeaker moves back and forth in simple harmonic motion to create sound. The frequency of the motion is </a:t>
            </a:r>
            <a:r>
              <a:rPr lang="en-US" altLang="zh-CN" sz="2400" b="1" i="1" dirty="0">
                <a:latin typeface="Times New Roman" pitchFamily="18" charset="0"/>
              </a:rPr>
              <a:t>f</a:t>
            </a:r>
            <a:r>
              <a:rPr lang="en-US" altLang="zh-CN" sz="2400" b="1" dirty="0">
                <a:latin typeface="Times New Roman" pitchFamily="18" charset="0"/>
              </a:rPr>
              <a:t> = 1.0 kHz and the amplitude is </a:t>
            </a:r>
            <a:r>
              <a:rPr lang="en-US" altLang="zh-CN" sz="2400" b="1" i="1" dirty="0">
                <a:latin typeface="Times New Roman" pitchFamily="18" charset="0"/>
              </a:rPr>
              <a:t>A</a:t>
            </a:r>
            <a:r>
              <a:rPr lang="en-US" altLang="zh-CN" sz="2400" b="1" dirty="0">
                <a:latin typeface="Times New Roman" pitchFamily="18" charset="0"/>
              </a:rPr>
              <a:t> = 0.20 mm. </a:t>
            </a:r>
          </a:p>
        </p:txBody>
      </p:sp>
      <p:sp>
        <p:nvSpPr>
          <p:cNvPr id="50182" name="Text Box 8"/>
          <p:cNvSpPr txBox="1">
            <a:spLocks noChangeArrowheads="1"/>
          </p:cNvSpPr>
          <p:nvPr/>
        </p:nvSpPr>
        <p:spPr bwMode="auto">
          <a:xfrm>
            <a:off x="4876800" y="4114800"/>
            <a:ext cx="3886200" cy="2100263"/>
          </a:xfrm>
          <a:prstGeom prst="rect">
            <a:avLst/>
          </a:prstGeom>
          <a:noFill/>
          <a:ln w="9525">
            <a:noFill/>
            <a:miter lim="800000"/>
            <a:headEnd/>
            <a:tailEnd/>
          </a:ln>
        </p:spPr>
        <p:txBody>
          <a:bodyPr>
            <a:spAutoFit/>
          </a:bodyPr>
          <a:lstStyle/>
          <a:p>
            <a:pPr marL="342900" indent="-342900">
              <a:spcBef>
                <a:spcPct val="50000"/>
              </a:spcBef>
              <a:buFontTx/>
              <a:buAutoNum type="alphaLcParenBoth"/>
            </a:pPr>
            <a:r>
              <a:rPr lang="en-US" altLang="zh-CN" sz="2400" b="1">
                <a:latin typeface="Times New Roman" pitchFamily="18" charset="0"/>
              </a:rPr>
              <a:t>What is the maximum speed of the diaphragm? </a:t>
            </a:r>
          </a:p>
          <a:p>
            <a:pPr marL="342900" indent="-342900">
              <a:spcBef>
                <a:spcPct val="50000"/>
              </a:spcBef>
              <a:buFontTx/>
              <a:buAutoNum type="alphaLcParenBoth"/>
            </a:pPr>
            <a:r>
              <a:rPr lang="en-US" altLang="zh-CN" sz="2400" b="1">
                <a:latin typeface="Times New Roman" pitchFamily="18" charset="0"/>
              </a:rPr>
              <a:t>Where in the motion does this maximum speed occur?</a:t>
            </a:r>
          </a:p>
        </p:txBody>
      </p:sp>
      <p:graphicFrame>
        <p:nvGraphicFramePr>
          <p:cNvPr id="7" name="Object 6"/>
          <p:cNvGraphicFramePr>
            <a:graphicFrameLocks noChangeAspect="1"/>
          </p:cNvGraphicFramePr>
          <p:nvPr/>
        </p:nvGraphicFramePr>
        <p:xfrm>
          <a:off x="4514850" y="3321050"/>
          <a:ext cx="114300" cy="215900"/>
        </p:xfrm>
        <a:graphic>
          <a:graphicData uri="http://schemas.openxmlformats.org/presentationml/2006/ole">
            <p:oleObj spid="_x0000_s148519" name="Equation" r:id="rId4" imgW="114151" imgH="215619" progId="">
              <p:embed/>
            </p:oleObj>
          </a:graphicData>
        </a:graphic>
      </p:graphicFrame>
      <p:graphicFrame>
        <p:nvGraphicFramePr>
          <p:cNvPr id="8" name="Object 7"/>
          <p:cNvGraphicFramePr>
            <a:graphicFrameLocks noChangeAspect="1"/>
          </p:cNvGraphicFramePr>
          <p:nvPr/>
        </p:nvGraphicFramePr>
        <p:xfrm>
          <a:off x="4514850" y="3321050"/>
          <a:ext cx="114300" cy="215900"/>
        </p:xfrm>
        <a:graphic>
          <a:graphicData uri="http://schemas.openxmlformats.org/presentationml/2006/ole">
            <p:oleObj spid="_x0000_s148520" name="Equation" r:id="rId5" imgW="114151" imgH="215619" progId="">
              <p:embed/>
            </p:oleObj>
          </a:graphicData>
        </a:graphic>
      </p:graphicFrame>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a:noFill/>
        </p:spPr>
        <p:txBody>
          <a:bodyPr/>
          <a:lstStyle/>
          <a:p>
            <a:fld id="{DC5D1340-5764-4F61-8346-A60239782FF1}" type="slidenum">
              <a:rPr lang="en-US" altLang="zh-CN"/>
              <a:pPr/>
              <a:t>44</a:t>
            </a:fld>
            <a:endParaRPr lang="en-US" altLang="zh-CN"/>
          </a:p>
        </p:txBody>
      </p:sp>
      <p:pic>
        <p:nvPicPr>
          <p:cNvPr id="51203" name="Picture 4" descr="math013"/>
          <p:cNvPicPr>
            <a:picLocks noChangeAspect="1" noChangeArrowheads="1"/>
          </p:cNvPicPr>
          <p:nvPr/>
        </p:nvPicPr>
        <p:blipFill>
          <a:blip r:embed="rId2" cstate="print">
            <a:lum bright="-68000" contrast="88000"/>
          </a:blip>
          <a:srcRect/>
          <a:stretch>
            <a:fillRect/>
          </a:stretch>
        </p:blipFill>
        <p:spPr bwMode="auto">
          <a:xfrm>
            <a:off x="228600" y="1828800"/>
            <a:ext cx="8915400" cy="685800"/>
          </a:xfrm>
          <a:prstGeom prst="rect">
            <a:avLst/>
          </a:prstGeom>
          <a:noFill/>
          <a:ln w="9525">
            <a:noFill/>
            <a:miter lim="800000"/>
            <a:headEnd/>
            <a:tailEnd/>
          </a:ln>
        </p:spPr>
      </p:pic>
      <p:sp>
        <p:nvSpPr>
          <p:cNvPr id="51204" name="Text Box 5"/>
          <p:cNvSpPr txBox="1">
            <a:spLocks noChangeArrowheads="1"/>
          </p:cNvSpPr>
          <p:nvPr/>
        </p:nvSpPr>
        <p:spPr bwMode="auto">
          <a:xfrm>
            <a:off x="914400" y="3124200"/>
            <a:ext cx="7772400" cy="1552575"/>
          </a:xfrm>
          <a:prstGeom prst="rect">
            <a:avLst/>
          </a:prstGeom>
          <a:noFill/>
          <a:ln w="9525">
            <a:noFill/>
            <a:miter lim="800000"/>
            <a:headEnd/>
            <a:tailEnd/>
          </a:ln>
        </p:spPr>
        <p:txBody>
          <a:bodyPr>
            <a:spAutoFit/>
          </a:bodyPr>
          <a:lstStyle/>
          <a:p>
            <a:pPr>
              <a:spcBef>
                <a:spcPct val="50000"/>
              </a:spcBef>
            </a:pPr>
            <a:r>
              <a:rPr lang="en-US" altLang="zh-CN" sz="2400" b="1">
                <a:latin typeface="Times New Roman" pitchFamily="18" charset="0"/>
              </a:rPr>
              <a:t>(b) The speed of the diaphragm is zero when the diaphragm momentarily comes to rest at either end of its motion: </a:t>
            </a:r>
            <a:r>
              <a:rPr lang="en-US" altLang="zh-CN" sz="2400" b="1" i="1">
                <a:latin typeface="Times New Roman" pitchFamily="18" charset="0"/>
              </a:rPr>
              <a:t>x</a:t>
            </a:r>
            <a:r>
              <a:rPr lang="en-US" altLang="zh-CN" sz="2400" b="1">
                <a:latin typeface="Times New Roman" pitchFamily="18" charset="0"/>
              </a:rPr>
              <a:t> = +</a:t>
            </a:r>
            <a:r>
              <a:rPr lang="en-US" altLang="zh-CN" sz="2400" b="1" i="1">
                <a:latin typeface="Times New Roman" pitchFamily="18" charset="0"/>
              </a:rPr>
              <a:t>A</a:t>
            </a:r>
            <a:r>
              <a:rPr lang="en-US" altLang="zh-CN" sz="2400" b="1">
                <a:latin typeface="Times New Roman" pitchFamily="18" charset="0"/>
              </a:rPr>
              <a:t> and </a:t>
            </a:r>
            <a:r>
              <a:rPr lang="en-US" altLang="zh-CN" sz="2400" b="1" i="1">
                <a:latin typeface="Times New Roman" pitchFamily="18" charset="0"/>
              </a:rPr>
              <a:t>x</a:t>
            </a:r>
            <a:r>
              <a:rPr lang="en-US" altLang="zh-CN" sz="2400" b="1">
                <a:latin typeface="Times New Roman" pitchFamily="18" charset="0"/>
              </a:rPr>
              <a:t> = –</a:t>
            </a:r>
            <a:r>
              <a:rPr lang="en-US" altLang="zh-CN" sz="2400" b="1" i="1">
                <a:latin typeface="Times New Roman" pitchFamily="18" charset="0"/>
              </a:rPr>
              <a:t>A</a:t>
            </a:r>
            <a:r>
              <a:rPr lang="en-US" altLang="zh-CN" sz="2400" b="1">
                <a:latin typeface="Times New Roman" pitchFamily="18" charset="0"/>
              </a:rPr>
              <a:t>. Its maximum speed occurs midway between these two positions, or at </a:t>
            </a:r>
            <a:r>
              <a:rPr lang="en-US" altLang="zh-CN" sz="2400" b="1" i="1">
                <a:latin typeface="Times New Roman" pitchFamily="18" charset="0"/>
              </a:rPr>
              <a:t>x</a:t>
            </a:r>
            <a:r>
              <a:rPr lang="en-US" altLang="zh-CN" sz="2400" b="1">
                <a:latin typeface="Times New Roman" pitchFamily="18" charset="0"/>
              </a:rPr>
              <a:t> = 0 m.</a:t>
            </a:r>
            <a:r>
              <a:rPr lang="en-US" altLang="zh-CN" b="1"/>
              <a:t> </a:t>
            </a:r>
          </a:p>
        </p:txBody>
      </p:sp>
      <p:sp>
        <p:nvSpPr>
          <p:cNvPr id="51205" name="Text Box 6"/>
          <p:cNvSpPr txBox="1">
            <a:spLocks noChangeArrowheads="1"/>
          </p:cNvSpPr>
          <p:nvPr/>
        </p:nvSpPr>
        <p:spPr bwMode="auto">
          <a:xfrm>
            <a:off x="990600" y="914400"/>
            <a:ext cx="9144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(a)</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dt" sz="half" idx="10"/>
          </p:nvPr>
        </p:nvSpPr>
        <p:spPr/>
        <p:txBody>
          <a:bodyPr/>
          <a:lstStyle/>
          <a:p>
            <a:r>
              <a:rPr lang="en-US"/>
              <a:t>March 13, 2014</a:t>
            </a:r>
          </a:p>
        </p:txBody>
      </p:sp>
      <p:sp>
        <p:nvSpPr>
          <p:cNvPr id="8" name="Rectangle 5"/>
          <p:cNvSpPr>
            <a:spLocks noGrp="1" noChangeArrowheads="1"/>
          </p:cNvSpPr>
          <p:nvPr>
            <p:ph type="ftr" sz="quarter" idx="11"/>
          </p:nvPr>
        </p:nvSpPr>
        <p:spPr/>
        <p:txBody>
          <a:bodyPr/>
          <a:lstStyle/>
          <a:p>
            <a:r>
              <a:rPr lang="en-US"/>
              <a:t>Physics 114A  -  Lecture 31</a:t>
            </a:r>
          </a:p>
        </p:txBody>
      </p:sp>
      <p:sp>
        <p:nvSpPr>
          <p:cNvPr id="9" name="Rectangle 6"/>
          <p:cNvSpPr>
            <a:spLocks noGrp="1" noChangeArrowheads="1"/>
          </p:cNvSpPr>
          <p:nvPr>
            <p:ph type="sldNum" sz="quarter" idx="12"/>
          </p:nvPr>
        </p:nvSpPr>
        <p:spPr/>
        <p:txBody>
          <a:bodyPr/>
          <a:lstStyle/>
          <a:p>
            <a:pPr>
              <a:defRPr/>
            </a:pPr>
            <a:fld id="{1EB66FEE-1769-4F74-92AE-4548E250AC47}" type="slidenum">
              <a:rPr lang="en-US"/>
              <a:pPr>
                <a:defRPr/>
              </a:pPr>
              <a:t>45</a:t>
            </a:fld>
            <a:r>
              <a:rPr lang="en-US" dirty="0"/>
              <a:t>/30</a:t>
            </a:r>
          </a:p>
        </p:txBody>
      </p:sp>
      <p:sp>
        <p:nvSpPr>
          <p:cNvPr id="652290" name="Rectangle 2"/>
          <p:cNvSpPr>
            <a:spLocks noGrp="1" noChangeArrowheads="1"/>
          </p:cNvSpPr>
          <p:nvPr>
            <p:ph type="title"/>
          </p:nvPr>
        </p:nvSpPr>
        <p:spPr/>
        <p:txBody>
          <a:bodyPr>
            <a:normAutofit fontScale="90000"/>
          </a:bodyPr>
          <a:lstStyle/>
          <a:p>
            <a:pPr>
              <a:defRPr/>
            </a:pPr>
            <a:r>
              <a:rPr lang="en-US" sz="4000" u="sng" dirty="0" smtClean="0">
                <a:solidFill>
                  <a:srgbClr val="003300"/>
                </a:solidFill>
              </a:rPr>
              <a:t>Example:</a:t>
            </a:r>
            <a:r>
              <a:rPr lang="en-US" sz="4000" dirty="0" smtClean="0">
                <a:solidFill>
                  <a:srgbClr val="003300"/>
                </a:solidFill>
              </a:rPr>
              <a:t>  Radio Station Frequency and Period</a:t>
            </a:r>
          </a:p>
        </p:txBody>
      </p:sp>
      <p:sp>
        <p:nvSpPr>
          <p:cNvPr id="2053" name="Text Box 3"/>
          <p:cNvSpPr txBox="1">
            <a:spLocks noChangeArrowheads="1"/>
          </p:cNvSpPr>
          <p:nvPr/>
        </p:nvSpPr>
        <p:spPr bwMode="auto">
          <a:xfrm>
            <a:off x="974725" y="2098675"/>
            <a:ext cx="7559675" cy="822325"/>
          </a:xfrm>
          <a:prstGeom prst="rect">
            <a:avLst/>
          </a:prstGeom>
          <a:noFill/>
          <a:ln w="9525">
            <a:noFill/>
            <a:miter lim="800000"/>
            <a:headEnd/>
            <a:tailEnd/>
          </a:ln>
        </p:spPr>
        <p:txBody>
          <a:bodyPr>
            <a:spAutoFit/>
          </a:bodyPr>
          <a:lstStyle/>
          <a:p>
            <a:r>
              <a:rPr lang="en-US" sz="2400" b="0"/>
              <a:t>     What is the oscillation period of an FM radio station that broadcasts at 100 MHz?</a:t>
            </a:r>
          </a:p>
        </p:txBody>
      </p:sp>
      <p:graphicFrame>
        <p:nvGraphicFramePr>
          <p:cNvPr id="652292" name="Object 4"/>
          <p:cNvGraphicFramePr>
            <a:graphicFrameLocks noChangeAspect="1"/>
          </p:cNvGraphicFramePr>
          <p:nvPr/>
        </p:nvGraphicFramePr>
        <p:xfrm>
          <a:off x="2413000" y="3276600"/>
          <a:ext cx="3302000" cy="433388"/>
        </p:xfrm>
        <a:graphic>
          <a:graphicData uri="http://schemas.openxmlformats.org/presentationml/2006/ole">
            <p:oleObj spid="_x0000_s214056" name="Equation" r:id="rId3" imgW="1739900" imgH="228600" progId="">
              <p:embed/>
            </p:oleObj>
          </a:graphicData>
        </a:graphic>
      </p:graphicFrame>
      <p:graphicFrame>
        <p:nvGraphicFramePr>
          <p:cNvPr id="652293" name="Object 5"/>
          <p:cNvGraphicFramePr>
            <a:graphicFrameLocks noChangeAspect="1"/>
          </p:cNvGraphicFramePr>
          <p:nvPr/>
        </p:nvGraphicFramePr>
        <p:xfrm>
          <a:off x="1955800" y="4195763"/>
          <a:ext cx="5102225" cy="746125"/>
        </p:xfrm>
        <a:graphic>
          <a:graphicData uri="http://schemas.openxmlformats.org/presentationml/2006/ole">
            <p:oleObj spid="_x0000_s214057" name="Equation" r:id="rId4" imgW="2692400" imgH="393700" progId="">
              <p:embed/>
            </p:oleObj>
          </a:graphicData>
        </a:graphic>
      </p:graphicFrame>
      <p:sp>
        <p:nvSpPr>
          <p:cNvPr id="652294" name="Text Box 6"/>
          <p:cNvSpPr txBox="1">
            <a:spLocks noChangeArrowheads="1"/>
          </p:cNvSpPr>
          <p:nvPr/>
        </p:nvSpPr>
        <p:spPr bwMode="auto">
          <a:xfrm>
            <a:off x="3429000" y="5338763"/>
            <a:ext cx="2897188" cy="485775"/>
          </a:xfrm>
          <a:prstGeom prst="rect">
            <a:avLst/>
          </a:prstGeom>
          <a:noFill/>
          <a:ln w="28575">
            <a:solidFill>
              <a:srgbClr val="A50021"/>
            </a:solidFill>
            <a:miter lim="800000"/>
            <a:headEnd/>
            <a:tailEnd/>
          </a:ln>
        </p:spPr>
        <p:txBody>
          <a:bodyPr wrap="none">
            <a:spAutoFit/>
          </a:bodyPr>
          <a:lstStyle/>
          <a:p>
            <a:r>
              <a:rPr lang="en-US" sz="2400" b="0"/>
              <a:t>Note that 1/Hz = 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2292"/>
                                        </p:tgtEl>
                                        <p:attrNameLst>
                                          <p:attrName>style.visibility</p:attrName>
                                        </p:attrNameLst>
                                      </p:cBhvr>
                                      <p:to>
                                        <p:strVal val="visible"/>
                                      </p:to>
                                    </p:set>
                                    <p:anim calcmode="lin" valueType="num">
                                      <p:cBhvr additive="base">
                                        <p:cTn id="7" dur="500" fill="hold"/>
                                        <p:tgtEl>
                                          <p:spTgt spid="652292"/>
                                        </p:tgtEl>
                                        <p:attrNameLst>
                                          <p:attrName>ppt_x</p:attrName>
                                        </p:attrNameLst>
                                      </p:cBhvr>
                                      <p:tavLst>
                                        <p:tav tm="0">
                                          <p:val>
                                            <p:strVal val="#ppt_x"/>
                                          </p:val>
                                        </p:tav>
                                        <p:tav tm="100000">
                                          <p:val>
                                            <p:strVal val="#ppt_x"/>
                                          </p:val>
                                        </p:tav>
                                      </p:tavLst>
                                    </p:anim>
                                    <p:anim calcmode="lin" valueType="num">
                                      <p:cBhvr additive="base">
                                        <p:cTn id="8" dur="500" fill="hold"/>
                                        <p:tgtEl>
                                          <p:spTgt spid="6522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2293"/>
                                        </p:tgtEl>
                                        <p:attrNameLst>
                                          <p:attrName>style.visibility</p:attrName>
                                        </p:attrNameLst>
                                      </p:cBhvr>
                                      <p:to>
                                        <p:strVal val="visible"/>
                                      </p:to>
                                    </p:set>
                                    <p:anim calcmode="lin" valueType="num">
                                      <p:cBhvr additive="base">
                                        <p:cTn id="13" dur="500" fill="hold"/>
                                        <p:tgtEl>
                                          <p:spTgt spid="652293"/>
                                        </p:tgtEl>
                                        <p:attrNameLst>
                                          <p:attrName>ppt_x</p:attrName>
                                        </p:attrNameLst>
                                      </p:cBhvr>
                                      <p:tavLst>
                                        <p:tav tm="0">
                                          <p:val>
                                            <p:strVal val="#ppt_x"/>
                                          </p:val>
                                        </p:tav>
                                        <p:tav tm="100000">
                                          <p:val>
                                            <p:strVal val="#ppt_x"/>
                                          </p:val>
                                        </p:tav>
                                      </p:tavLst>
                                    </p:anim>
                                    <p:anim calcmode="lin" valueType="num">
                                      <p:cBhvr additive="base">
                                        <p:cTn id="14" dur="500" fill="hold"/>
                                        <p:tgtEl>
                                          <p:spTgt spid="6522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52294"/>
                                        </p:tgtEl>
                                        <p:attrNameLst>
                                          <p:attrName>style.visibility</p:attrName>
                                        </p:attrNameLst>
                                      </p:cBhvr>
                                      <p:to>
                                        <p:strVal val="visible"/>
                                      </p:to>
                                    </p:set>
                                    <p:anim calcmode="lin" valueType="num">
                                      <p:cBhvr additive="base">
                                        <p:cTn id="19" dur="500" fill="hold"/>
                                        <p:tgtEl>
                                          <p:spTgt spid="652294"/>
                                        </p:tgtEl>
                                        <p:attrNameLst>
                                          <p:attrName>ppt_x</p:attrName>
                                        </p:attrNameLst>
                                      </p:cBhvr>
                                      <p:tavLst>
                                        <p:tav tm="0">
                                          <p:val>
                                            <p:strVal val="#ppt_x"/>
                                          </p:val>
                                        </p:tav>
                                        <p:tav tm="100000">
                                          <p:val>
                                            <p:strVal val="#ppt_x"/>
                                          </p:val>
                                        </p:tav>
                                      </p:tavLst>
                                    </p:anim>
                                    <p:anim calcmode="lin" valueType="num">
                                      <p:cBhvr additive="base">
                                        <p:cTn id="20" dur="500" fill="hold"/>
                                        <p:tgtEl>
                                          <p:spTgt spid="6522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4"/>
          <p:cNvSpPr>
            <a:spLocks noGrp="1"/>
          </p:cNvSpPr>
          <p:nvPr>
            <p:ph type="sldNum" sz="quarter" idx="12"/>
          </p:nvPr>
        </p:nvSpPr>
        <p:spPr>
          <a:noFill/>
        </p:spPr>
        <p:txBody>
          <a:bodyPr/>
          <a:lstStyle/>
          <a:p>
            <a:fld id="{2440CD9B-95F5-45EF-AE72-403EBC9EF064}" type="slidenum">
              <a:rPr lang="en-US" altLang="zh-CN"/>
              <a:pPr/>
              <a:t>46</a:t>
            </a:fld>
            <a:endParaRPr lang="en-US" altLang="zh-CN"/>
          </a:p>
        </p:txBody>
      </p:sp>
      <p:sp>
        <p:nvSpPr>
          <p:cNvPr id="53251" name="Rectangle 4"/>
          <p:cNvSpPr>
            <a:spLocks noGrp="1" noChangeArrowheads="1"/>
          </p:cNvSpPr>
          <p:nvPr>
            <p:ph type="title"/>
          </p:nvPr>
        </p:nvSpPr>
        <p:spPr>
          <a:xfrm>
            <a:off x="457200" y="685800"/>
            <a:ext cx="8229600" cy="1143000"/>
          </a:xfrm>
        </p:spPr>
        <p:txBody>
          <a:bodyPr>
            <a:normAutofit fontScale="90000"/>
          </a:bodyPr>
          <a:lstStyle/>
          <a:p>
            <a:pPr eaLnBrk="1" hangingPunct="1"/>
            <a:r>
              <a:rPr lang="en-US" altLang="zh-CN" i="1" dirty="0" smtClean="0">
                <a:solidFill>
                  <a:srgbClr val="006666"/>
                </a:solidFill>
                <a:latin typeface="Times New Roman" pitchFamily="18" charset="0"/>
              </a:rPr>
              <a:t>Example :</a:t>
            </a:r>
            <a:br>
              <a:rPr lang="en-US" altLang="zh-CN" i="1" dirty="0" smtClean="0">
                <a:solidFill>
                  <a:srgbClr val="006666"/>
                </a:solidFill>
                <a:latin typeface="Times New Roman" pitchFamily="18" charset="0"/>
              </a:rPr>
            </a:br>
            <a:r>
              <a:rPr lang="en-US" altLang="zh-CN" dirty="0" smtClean="0">
                <a:solidFill>
                  <a:srgbClr val="006666"/>
                </a:solidFill>
                <a:latin typeface="Times New Roman" pitchFamily="18" charset="0"/>
              </a:rPr>
              <a:t>  The Loudspeaker Revisited—The Maximum Acceleration</a:t>
            </a:r>
            <a:r>
              <a:rPr lang="en-US" altLang="zh-CN" sz="4000" dirty="0" smtClean="0"/>
              <a:t> </a:t>
            </a:r>
          </a:p>
        </p:txBody>
      </p:sp>
      <p:sp>
        <p:nvSpPr>
          <p:cNvPr id="53252" name="Text Box 5"/>
          <p:cNvSpPr txBox="1">
            <a:spLocks noChangeArrowheads="1"/>
          </p:cNvSpPr>
          <p:nvPr/>
        </p:nvSpPr>
        <p:spPr bwMode="auto">
          <a:xfrm>
            <a:off x="4724400" y="2743200"/>
            <a:ext cx="4038600" cy="3743325"/>
          </a:xfrm>
          <a:prstGeom prst="rect">
            <a:avLst/>
          </a:prstGeom>
          <a:noFill/>
          <a:ln w="9525">
            <a:noFill/>
            <a:miter lim="800000"/>
            <a:headEnd/>
            <a:tailEnd/>
          </a:ln>
        </p:spPr>
        <p:txBody>
          <a:bodyPr>
            <a:spAutoFit/>
          </a:bodyPr>
          <a:lstStyle/>
          <a:p>
            <a:pPr marL="342900" indent="-342900"/>
            <a:r>
              <a:rPr lang="en-US" altLang="zh-CN" sz="2400" b="1">
                <a:latin typeface="Times New Roman" pitchFamily="18" charset="0"/>
              </a:rPr>
              <a:t>A loudspeaker diaphragm is vibrating at a frequency of </a:t>
            </a:r>
            <a:r>
              <a:rPr lang="en-US" altLang="zh-CN" sz="2400" b="1" i="1">
                <a:latin typeface="Times New Roman" pitchFamily="18" charset="0"/>
              </a:rPr>
              <a:t>f</a:t>
            </a:r>
            <a:r>
              <a:rPr lang="en-US" altLang="zh-CN" sz="2400" b="1">
                <a:latin typeface="Times New Roman" pitchFamily="18" charset="0"/>
              </a:rPr>
              <a:t> = 1.0 kHz, and the amplitude of the motion is </a:t>
            </a:r>
            <a:r>
              <a:rPr lang="en-US" altLang="zh-CN" sz="2400" b="1" i="1">
                <a:latin typeface="Times New Roman" pitchFamily="18" charset="0"/>
              </a:rPr>
              <a:t>A</a:t>
            </a:r>
            <a:r>
              <a:rPr lang="en-US" altLang="zh-CN" sz="2400" b="1">
                <a:latin typeface="Times New Roman" pitchFamily="18" charset="0"/>
              </a:rPr>
              <a:t> = 0.20 mm. </a:t>
            </a:r>
          </a:p>
          <a:p>
            <a:pPr marL="342900" indent="-342900">
              <a:buFontTx/>
              <a:buAutoNum type="alphaLcParenBoth"/>
            </a:pPr>
            <a:r>
              <a:rPr lang="en-US" altLang="zh-CN" sz="2400" b="1">
                <a:latin typeface="Times New Roman" pitchFamily="18" charset="0"/>
              </a:rPr>
              <a:t>What is the maximum acceleration of the diaphragm, and </a:t>
            </a:r>
          </a:p>
          <a:p>
            <a:pPr marL="342900" indent="-342900">
              <a:buFontTx/>
              <a:buAutoNum type="alphaLcParenBoth"/>
            </a:pPr>
            <a:r>
              <a:rPr lang="en-US" altLang="zh-CN" sz="2400" b="1">
                <a:latin typeface="Times New Roman" pitchFamily="18" charset="0"/>
              </a:rPr>
              <a:t>where does this maximum acceleration occur?</a:t>
            </a:r>
          </a:p>
        </p:txBody>
      </p:sp>
      <p:pic>
        <p:nvPicPr>
          <p:cNvPr id="53253" name="Picture 9" descr="10"/>
          <p:cNvPicPr>
            <a:picLocks noChangeAspect="1" noChangeArrowheads="1"/>
          </p:cNvPicPr>
          <p:nvPr/>
        </p:nvPicPr>
        <p:blipFill>
          <a:blip r:embed="rId2" cstate="print"/>
          <a:srcRect/>
          <a:stretch>
            <a:fillRect/>
          </a:stretch>
        </p:blipFill>
        <p:spPr bwMode="auto">
          <a:xfrm>
            <a:off x="304800" y="2819400"/>
            <a:ext cx="4267200" cy="34956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2"/>
          </p:nvPr>
        </p:nvSpPr>
        <p:spPr>
          <a:noFill/>
        </p:spPr>
        <p:txBody>
          <a:bodyPr/>
          <a:lstStyle/>
          <a:p>
            <a:fld id="{B3025FF8-3A4A-4CE4-9055-745462221FC2}" type="slidenum">
              <a:rPr lang="en-US" altLang="zh-CN"/>
              <a:pPr/>
              <a:t>47</a:t>
            </a:fld>
            <a:endParaRPr lang="en-US" altLang="zh-CN"/>
          </a:p>
        </p:txBody>
      </p:sp>
      <p:sp>
        <p:nvSpPr>
          <p:cNvPr id="54275" name="Text Box 4"/>
          <p:cNvSpPr txBox="1">
            <a:spLocks noChangeArrowheads="1"/>
          </p:cNvSpPr>
          <p:nvPr/>
        </p:nvSpPr>
        <p:spPr bwMode="auto">
          <a:xfrm>
            <a:off x="533400" y="4343400"/>
            <a:ext cx="8153400" cy="457200"/>
          </a:xfrm>
          <a:prstGeom prst="rect">
            <a:avLst/>
          </a:prstGeom>
          <a:noFill/>
          <a:ln w="9525">
            <a:noFill/>
            <a:miter lim="800000"/>
            <a:headEnd/>
            <a:tailEnd/>
          </a:ln>
        </p:spPr>
        <p:txBody>
          <a:bodyPr>
            <a:spAutoFit/>
          </a:bodyPr>
          <a:lstStyle/>
          <a:p>
            <a:pPr>
              <a:spcBef>
                <a:spcPct val="50000"/>
              </a:spcBef>
            </a:pPr>
            <a:r>
              <a:rPr lang="en-US" altLang="zh-CN" sz="2400" b="1">
                <a:latin typeface="Times New Roman" pitchFamily="18" charset="0"/>
              </a:rPr>
              <a:t>(b)   the maximum acceleration occurs at </a:t>
            </a:r>
            <a:r>
              <a:rPr lang="en-US" altLang="zh-CN" sz="2400" b="1" i="1">
                <a:latin typeface="Times New Roman" pitchFamily="18" charset="0"/>
              </a:rPr>
              <a:t>x</a:t>
            </a:r>
            <a:r>
              <a:rPr lang="en-US" altLang="zh-CN" sz="2400" b="1">
                <a:latin typeface="Times New Roman" pitchFamily="18" charset="0"/>
              </a:rPr>
              <a:t> = +</a:t>
            </a:r>
            <a:r>
              <a:rPr lang="en-US" altLang="zh-CN" sz="2400" b="1" i="1">
                <a:latin typeface="Times New Roman" pitchFamily="18" charset="0"/>
              </a:rPr>
              <a:t>A</a:t>
            </a:r>
            <a:r>
              <a:rPr lang="en-US" altLang="zh-CN" sz="2400" b="1">
                <a:latin typeface="Times New Roman" pitchFamily="18" charset="0"/>
              </a:rPr>
              <a:t> and </a:t>
            </a:r>
            <a:r>
              <a:rPr lang="en-US" altLang="zh-CN" sz="2400" b="1" i="1">
                <a:latin typeface="Times New Roman" pitchFamily="18" charset="0"/>
              </a:rPr>
              <a:t>x</a:t>
            </a:r>
            <a:r>
              <a:rPr lang="en-US" altLang="zh-CN" sz="2400" b="1">
                <a:latin typeface="Times New Roman" pitchFamily="18" charset="0"/>
              </a:rPr>
              <a:t> = –</a:t>
            </a:r>
            <a:r>
              <a:rPr lang="en-US" altLang="zh-CN" sz="2400" b="1" i="1">
                <a:latin typeface="Times New Roman" pitchFamily="18" charset="0"/>
              </a:rPr>
              <a:t>A</a:t>
            </a:r>
            <a:r>
              <a:rPr lang="en-US" altLang="zh-CN" sz="2400" b="1">
                <a:latin typeface="Times New Roman" pitchFamily="18" charset="0"/>
              </a:rPr>
              <a:t> </a:t>
            </a:r>
          </a:p>
        </p:txBody>
      </p:sp>
      <p:pic>
        <p:nvPicPr>
          <p:cNvPr id="54276" name="Picture 5" descr="math018"/>
          <p:cNvPicPr>
            <a:picLocks noChangeAspect="1" noChangeArrowheads="1"/>
          </p:cNvPicPr>
          <p:nvPr/>
        </p:nvPicPr>
        <p:blipFill>
          <a:blip r:embed="rId2" cstate="print">
            <a:lum bright="-70000" contrast="78000"/>
          </a:blip>
          <a:srcRect/>
          <a:stretch>
            <a:fillRect/>
          </a:stretch>
        </p:blipFill>
        <p:spPr bwMode="auto">
          <a:xfrm>
            <a:off x="152400" y="1981200"/>
            <a:ext cx="8991600" cy="1460500"/>
          </a:xfrm>
          <a:prstGeom prst="rect">
            <a:avLst/>
          </a:prstGeom>
          <a:noFill/>
          <a:ln w="9525">
            <a:noFill/>
            <a:miter lim="800000"/>
            <a:headEnd/>
            <a:tailEnd/>
          </a:ln>
        </p:spPr>
      </p:pic>
      <p:sp>
        <p:nvSpPr>
          <p:cNvPr id="54277" name="Text Box 6"/>
          <p:cNvSpPr txBox="1">
            <a:spLocks noChangeArrowheads="1"/>
          </p:cNvSpPr>
          <p:nvPr/>
        </p:nvSpPr>
        <p:spPr bwMode="auto">
          <a:xfrm>
            <a:off x="914400" y="1371600"/>
            <a:ext cx="533400" cy="457200"/>
          </a:xfrm>
          <a:prstGeom prst="rect">
            <a:avLst/>
          </a:prstGeom>
          <a:noFill/>
          <a:ln w="9525">
            <a:noFill/>
            <a:miter lim="800000"/>
            <a:headEnd/>
            <a:tailEnd/>
          </a:ln>
        </p:spPr>
        <p:txBody>
          <a:bodyPr>
            <a:spAutoFit/>
          </a:bodyPr>
          <a:lstStyle/>
          <a:p>
            <a:pPr>
              <a:spcBef>
                <a:spcPct val="50000"/>
              </a:spcBef>
            </a:pPr>
            <a:r>
              <a:rPr lang="en-US" altLang="zh-CN" sz="2400">
                <a:latin typeface="Times New Roman" pitchFamily="18" charset="0"/>
              </a:rPr>
              <a:t>(a)</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6"/>
          <p:cNvSpPr>
            <a:spLocks noGrp="1"/>
          </p:cNvSpPr>
          <p:nvPr>
            <p:ph type="sldNum" sz="quarter" idx="12"/>
          </p:nvPr>
        </p:nvSpPr>
        <p:spPr>
          <a:noFill/>
        </p:spPr>
        <p:txBody>
          <a:bodyPr/>
          <a:lstStyle/>
          <a:p>
            <a:fld id="{E7843677-DFC1-4886-BF3C-042242AD81E0}" type="slidenum">
              <a:rPr lang="en-US" altLang="zh-CN"/>
              <a:pPr/>
              <a:t>48</a:t>
            </a:fld>
            <a:endParaRPr lang="en-US" altLang="zh-CN"/>
          </a:p>
        </p:txBody>
      </p:sp>
      <p:sp>
        <p:nvSpPr>
          <p:cNvPr id="56323" name="Rectangle 15"/>
          <p:cNvSpPr>
            <a:spLocks noGrp="1" noChangeArrowheads="1"/>
          </p:cNvSpPr>
          <p:nvPr>
            <p:ph type="title"/>
          </p:nvPr>
        </p:nvSpPr>
        <p:spPr/>
        <p:txBody>
          <a:bodyPr/>
          <a:lstStyle/>
          <a:p>
            <a:pPr eaLnBrk="1" hangingPunct="1"/>
            <a:r>
              <a:rPr lang="en-US" altLang="zh-CN" dirty="0" smtClean="0">
                <a:solidFill>
                  <a:srgbClr val="006666"/>
                </a:solidFill>
                <a:latin typeface="Times New Roman" pitchFamily="18" charset="0"/>
              </a:rPr>
              <a:t>Check Your Understanding </a:t>
            </a:r>
            <a:r>
              <a:rPr lang="en-US" altLang="zh-CN" dirty="0" smtClean="0"/>
              <a:t> </a:t>
            </a:r>
          </a:p>
        </p:txBody>
      </p:sp>
      <p:pic>
        <p:nvPicPr>
          <p:cNvPr id="56324" name="Picture 22"/>
          <p:cNvPicPr>
            <a:picLocks noGrp="1" noChangeAspect="1" noChangeArrowheads="1"/>
          </p:cNvPicPr>
          <p:nvPr>
            <p:ph sz="half" idx="2"/>
          </p:nvPr>
        </p:nvPicPr>
        <p:blipFill>
          <a:blip r:embed="rId2" cstate="print"/>
          <a:srcRect/>
          <a:stretch>
            <a:fillRect/>
          </a:stretch>
        </p:blipFill>
        <p:spPr>
          <a:xfrm>
            <a:off x="457200" y="1219200"/>
            <a:ext cx="4321175" cy="5105400"/>
          </a:xfrm>
          <a:noFill/>
        </p:spPr>
      </p:pic>
      <p:sp>
        <p:nvSpPr>
          <p:cNvPr id="56325" name="Text Box 21"/>
          <p:cNvSpPr txBox="1">
            <a:spLocks noChangeArrowheads="1"/>
          </p:cNvSpPr>
          <p:nvPr/>
        </p:nvSpPr>
        <p:spPr bwMode="auto">
          <a:xfrm>
            <a:off x="5181600" y="1676400"/>
            <a:ext cx="3733800" cy="2647950"/>
          </a:xfrm>
          <a:prstGeom prst="rect">
            <a:avLst/>
          </a:prstGeom>
          <a:noFill/>
          <a:ln w="9525">
            <a:noFill/>
            <a:miter lim="800000"/>
            <a:headEnd/>
            <a:tailEnd/>
          </a:ln>
        </p:spPr>
        <p:txBody>
          <a:bodyPr>
            <a:spAutoFit/>
          </a:bodyPr>
          <a:lstStyle/>
          <a:p>
            <a:pPr>
              <a:spcBef>
                <a:spcPct val="50000"/>
              </a:spcBef>
            </a:pPr>
            <a:r>
              <a:rPr lang="en-US" altLang="zh-CN" sz="2400" b="1">
                <a:latin typeface="Times New Roman" pitchFamily="18" charset="0"/>
              </a:rPr>
              <a:t>The drawing shows plots of the displacement </a:t>
            </a:r>
            <a:r>
              <a:rPr lang="en-US" altLang="zh-CN" sz="2400" b="1" i="1">
                <a:latin typeface="Times New Roman" pitchFamily="18" charset="0"/>
              </a:rPr>
              <a:t>x</a:t>
            </a:r>
            <a:r>
              <a:rPr lang="en-US" altLang="zh-CN" sz="2400" b="1">
                <a:latin typeface="Times New Roman" pitchFamily="18" charset="0"/>
              </a:rPr>
              <a:t> versus the time </a:t>
            </a:r>
            <a:r>
              <a:rPr lang="en-US" altLang="zh-CN" sz="2400" b="1" i="1">
                <a:latin typeface="Times New Roman" pitchFamily="18" charset="0"/>
              </a:rPr>
              <a:t>t</a:t>
            </a:r>
            <a:r>
              <a:rPr lang="en-US" altLang="zh-CN" sz="2400" b="1">
                <a:latin typeface="Times New Roman" pitchFamily="18" charset="0"/>
              </a:rPr>
              <a:t> for three objects undergoing simple harmonic motion. Which object, I, II, or III, has the greatest maximum velocity?</a:t>
            </a:r>
          </a:p>
        </p:txBody>
      </p:sp>
      <p:sp>
        <p:nvSpPr>
          <p:cNvPr id="52249" name="Text Box 25"/>
          <p:cNvSpPr txBox="1">
            <a:spLocks noChangeArrowheads="1"/>
          </p:cNvSpPr>
          <p:nvPr/>
        </p:nvSpPr>
        <p:spPr bwMode="auto">
          <a:xfrm>
            <a:off x="6705600" y="4953000"/>
            <a:ext cx="457200" cy="457200"/>
          </a:xfrm>
          <a:prstGeom prst="rect">
            <a:avLst/>
          </a:prstGeom>
          <a:noFill/>
          <a:ln w="9525">
            <a:noFill/>
            <a:miter lim="800000"/>
            <a:headEnd/>
            <a:tailEnd/>
          </a:ln>
        </p:spPr>
        <p:txBody>
          <a:bodyPr>
            <a:spAutoFit/>
          </a:bodyPr>
          <a:lstStyle/>
          <a:p>
            <a:pPr>
              <a:spcBef>
                <a:spcPct val="50000"/>
              </a:spcBef>
            </a:pPr>
            <a:r>
              <a:rPr lang="en-US" altLang="zh-CN" sz="2400" b="1">
                <a:solidFill>
                  <a:srgbClr val="A50021"/>
                </a:solidFill>
                <a:latin typeface="Times New Roman" pitchFamily="18" charset="0"/>
              </a:rPr>
              <a:t>II</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249"/>
                                        </p:tgtEl>
                                        <p:attrNameLst>
                                          <p:attrName>style.visibility</p:attrName>
                                        </p:attrNameLst>
                                      </p:cBhvr>
                                      <p:to>
                                        <p:strVal val="visible"/>
                                      </p:to>
                                    </p:set>
                                    <p:animEffect transition="in" filter="randombar(horizontal)">
                                      <p:cBhvr>
                                        <p:cTn id="7" dur="500"/>
                                        <p:tgtEl>
                                          <p:spTgt spid="52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311150" y="1041400"/>
            <a:ext cx="8523288" cy="3342453"/>
          </a:xfrm>
          <a:prstGeom prst="rect">
            <a:avLst/>
          </a:prstGeom>
          <a:noFill/>
          <a:ln w="9525">
            <a:noFill/>
            <a:miter lim="800000"/>
            <a:headEnd/>
            <a:tailEnd/>
          </a:ln>
        </p:spPr>
        <p:txBody>
          <a:bodyPr wrap="square">
            <a:spAutoFit/>
          </a:bodyPr>
          <a:lstStyle/>
          <a:p>
            <a:r>
              <a:rPr lang="en-US" sz="3200" b="0" dirty="0">
                <a:latin typeface="Times New Roman" pitchFamily="18" charset="0"/>
              </a:rPr>
              <a:t>     </a:t>
            </a:r>
            <a:r>
              <a:rPr lang="en-US" sz="2800" b="0" dirty="0"/>
              <a:t>A 2.00 kg block is attached to a spring as shown.</a:t>
            </a:r>
            <a:br>
              <a:rPr lang="en-US" sz="2800" b="0" dirty="0"/>
            </a:br>
            <a:r>
              <a:rPr lang="en-US" sz="2800" b="0" dirty="0"/>
              <a:t>The force constant of the spring is </a:t>
            </a:r>
            <a:r>
              <a:rPr lang="en-US" sz="2800" i="1" dirty="0">
                <a:latin typeface="Times New Roman" pitchFamily="18" charset="0"/>
              </a:rPr>
              <a:t>k =</a:t>
            </a:r>
            <a:r>
              <a:rPr lang="en-US" sz="2800" b="0" dirty="0"/>
              <a:t>  196 N/m.</a:t>
            </a:r>
            <a:br>
              <a:rPr lang="en-US" sz="2800" b="0" dirty="0"/>
            </a:br>
            <a:r>
              <a:rPr lang="en-US" sz="2800" b="0" dirty="0"/>
              <a:t>The block is held a distance of 5.00 cm from</a:t>
            </a:r>
            <a:br>
              <a:rPr lang="en-US" sz="2800" b="0" dirty="0"/>
            </a:br>
            <a:r>
              <a:rPr lang="en-US" sz="2800" b="0" dirty="0"/>
              <a:t>equilibrium and released at </a:t>
            </a:r>
            <a:r>
              <a:rPr lang="en-US" sz="2800" i="1" dirty="0">
                <a:latin typeface="Times New Roman" pitchFamily="18" charset="0"/>
              </a:rPr>
              <a:t>t =</a:t>
            </a:r>
            <a:r>
              <a:rPr lang="en-US" sz="2800" b="0" dirty="0"/>
              <a:t> 0.</a:t>
            </a:r>
          </a:p>
          <a:p>
            <a:pPr>
              <a:spcBef>
                <a:spcPct val="40000"/>
              </a:spcBef>
            </a:pPr>
            <a:r>
              <a:rPr lang="en-US" sz="2800" b="0" dirty="0"/>
              <a:t>(a)  Find the angular frequency </a:t>
            </a:r>
            <a:r>
              <a:rPr lang="en-US" sz="2800" i="1" dirty="0">
                <a:latin typeface="Symbol" pitchFamily="18" charset="2"/>
              </a:rPr>
              <a:t>w</a:t>
            </a:r>
            <a:r>
              <a:rPr lang="en-US" sz="2800" b="0" dirty="0"/>
              <a:t>, the frequency </a:t>
            </a:r>
            <a:r>
              <a:rPr lang="en-US" sz="2800" i="1" dirty="0">
                <a:latin typeface="Times New Roman" pitchFamily="18" charset="0"/>
              </a:rPr>
              <a:t>f</a:t>
            </a:r>
            <a:r>
              <a:rPr lang="en-US" sz="2800" b="0" dirty="0"/>
              <a:t>, and the period </a:t>
            </a:r>
            <a:r>
              <a:rPr lang="en-US" sz="2800" i="1" dirty="0">
                <a:latin typeface="Times New Roman" pitchFamily="18" charset="0"/>
              </a:rPr>
              <a:t>T</a:t>
            </a:r>
            <a:r>
              <a:rPr lang="en-US" sz="2800" b="0" dirty="0"/>
              <a:t>.</a:t>
            </a:r>
            <a:br>
              <a:rPr lang="en-US" sz="2800" b="0" dirty="0"/>
            </a:br>
            <a:r>
              <a:rPr lang="en-US" sz="2800" b="0" dirty="0"/>
              <a:t>(b)  Write an equation for </a:t>
            </a:r>
            <a:r>
              <a:rPr lang="en-US" sz="2800" i="1" dirty="0">
                <a:latin typeface="Times New Roman" pitchFamily="18" charset="0"/>
              </a:rPr>
              <a:t>x</a:t>
            </a:r>
            <a:r>
              <a:rPr lang="en-US" sz="2800" b="0" dirty="0"/>
              <a:t> vs. time.</a:t>
            </a:r>
          </a:p>
        </p:txBody>
      </p:sp>
      <p:pic>
        <p:nvPicPr>
          <p:cNvPr id="6" name="Picture 4" descr="fig_14_01"/>
          <p:cNvPicPr>
            <a:picLocks noChangeAspect="1" noChangeArrowheads="1"/>
          </p:cNvPicPr>
          <p:nvPr/>
        </p:nvPicPr>
        <p:blipFill>
          <a:blip r:embed="rId2" cstate="print">
            <a:lum bright="-20000" contrast="40000"/>
          </a:blip>
          <a:srcRect/>
          <a:stretch>
            <a:fillRect/>
          </a:stretch>
        </p:blipFill>
        <p:spPr bwMode="auto">
          <a:xfrm>
            <a:off x="2286000" y="4648200"/>
            <a:ext cx="4419600" cy="1524000"/>
          </a:xfrm>
          <a:prstGeom prst="rect">
            <a:avLst/>
          </a:prstGeom>
          <a:noFill/>
          <a:ln w="9525">
            <a:noFill/>
            <a:miter lim="800000"/>
            <a:headEnd/>
            <a:tailEnd/>
          </a:ln>
        </p:spPr>
      </p:pic>
      <p:sp>
        <p:nvSpPr>
          <p:cNvPr id="7" name="Rectangle 2"/>
          <p:cNvSpPr>
            <a:spLocks noGrp="1" noChangeArrowheads="1"/>
          </p:cNvSpPr>
          <p:nvPr>
            <p:ph type="title"/>
          </p:nvPr>
        </p:nvSpPr>
        <p:spPr>
          <a:xfrm>
            <a:off x="239713" y="0"/>
            <a:ext cx="8458200" cy="1143000"/>
          </a:xfrm>
        </p:spPr>
        <p:txBody>
          <a:bodyPr/>
          <a:lstStyle/>
          <a:p>
            <a:pPr>
              <a:defRPr/>
            </a:pPr>
            <a:r>
              <a:rPr lang="en-US" sz="4000" u="sng" dirty="0" smtClean="0">
                <a:solidFill>
                  <a:srgbClr val="003300"/>
                </a:solidFill>
              </a:rPr>
              <a:t>Example</a:t>
            </a:r>
            <a:r>
              <a:rPr lang="en-US" sz="4000" dirty="0" smtClean="0">
                <a:solidFill>
                  <a:srgbClr val="003300"/>
                </a:solidFill>
              </a:rPr>
              <a:t>: A Block on a Spring</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762000"/>
            <a:ext cx="7239000" cy="4832092"/>
          </a:xfrm>
          <a:prstGeom prst="rect">
            <a:avLst/>
          </a:prstGeom>
        </p:spPr>
        <p:txBody>
          <a:bodyPr wrap="square">
            <a:spAutoFit/>
          </a:bodyPr>
          <a:lstStyle/>
          <a:p>
            <a:r>
              <a:rPr lang="en-US" sz="2800" dirty="0"/>
              <a:t>What to do in this course</a:t>
            </a:r>
            <a:r>
              <a:rPr lang="en-US" sz="2800" dirty="0" smtClean="0"/>
              <a:t>:</a:t>
            </a:r>
          </a:p>
          <a:p>
            <a:endParaRPr lang="en-US" sz="2800" dirty="0"/>
          </a:p>
          <a:p>
            <a:pPr marL="514350" indent="-514350">
              <a:buAutoNum type="arabicPeriod"/>
            </a:pPr>
            <a:r>
              <a:rPr lang="en-US" sz="2800" dirty="0" smtClean="0"/>
              <a:t>Read </a:t>
            </a:r>
            <a:r>
              <a:rPr lang="en-US" sz="2800" dirty="0"/>
              <a:t>the relevant sections in the textbook … the course notes will guide you</a:t>
            </a:r>
            <a:r>
              <a:rPr lang="en-US" sz="2800" dirty="0" smtClean="0"/>
              <a:t>.</a:t>
            </a:r>
          </a:p>
          <a:p>
            <a:pPr marL="514350" indent="-514350">
              <a:buAutoNum type="arabicPeriod"/>
            </a:pPr>
            <a:endParaRPr lang="en-US" sz="2800" dirty="0"/>
          </a:p>
          <a:p>
            <a:r>
              <a:rPr lang="en-US" sz="2800" dirty="0" smtClean="0"/>
              <a:t>2. Do </a:t>
            </a:r>
            <a:r>
              <a:rPr lang="en-US" sz="2800" dirty="0"/>
              <a:t>all homework and problem sets</a:t>
            </a:r>
            <a:r>
              <a:rPr lang="en-US" sz="2800" dirty="0" smtClean="0"/>
              <a:t>.</a:t>
            </a:r>
          </a:p>
          <a:p>
            <a:endParaRPr lang="en-US" sz="2800" dirty="0"/>
          </a:p>
          <a:p>
            <a:r>
              <a:rPr lang="en-US" sz="2800" dirty="0" smtClean="0"/>
              <a:t>3. Get </a:t>
            </a:r>
            <a:r>
              <a:rPr lang="en-US" sz="2800" dirty="0"/>
              <a:t>help early … from </a:t>
            </a:r>
            <a:r>
              <a:rPr lang="en-US" sz="2800" dirty="0" smtClean="0"/>
              <a:t>Course Teacher.</a:t>
            </a:r>
          </a:p>
          <a:p>
            <a:endParaRPr lang="en-US" sz="2800" dirty="0"/>
          </a:p>
          <a:p>
            <a:r>
              <a:rPr lang="en-US" sz="2800" dirty="0" smtClean="0"/>
              <a:t>4. there </a:t>
            </a:r>
            <a:r>
              <a:rPr lang="en-US" sz="2800" dirty="0"/>
              <a:t>are no shortcuts … put effort in to understand things … </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65" name="Object 5"/>
          <p:cNvGraphicFramePr>
            <a:graphicFrameLocks noChangeAspect="1"/>
          </p:cNvGraphicFramePr>
          <p:nvPr/>
        </p:nvGraphicFramePr>
        <p:xfrm>
          <a:off x="838200" y="1371600"/>
          <a:ext cx="5257800" cy="1143000"/>
        </p:xfrm>
        <a:graphic>
          <a:graphicData uri="http://schemas.openxmlformats.org/presentationml/2006/ole">
            <p:oleObj spid="_x0000_s248929" name="Equation" r:id="rId3" imgW="2235200" imgH="469900" progId="">
              <p:embed/>
            </p:oleObj>
          </a:graphicData>
        </a:graphic>
      </p:graphicFrame>
      <p:graphicFrame>
        <p:nvGraphicFramePr>
          <p:cNvPr id="655366" name="Object 6"/>
          <p:cNvGraphicFramePr>
            <a:graphicFrameLocks noChangeAspect="1"/>
          </p:cNvGraphicFramePr>
          <p:nvPr/>
        </p:nvGraphicFramePr>
        <p:xfrm>
          <a:off x="4572001" y="2743201"/>
          <a:ext cx="4395788" cy="1049338"/>
        </p:xfrm>
        <a:graphic>
          <a:graphicData uri="http://schemas.openxmlformats.org/presentationml/2006/ole">
            <p:oleObj spid="_x0000_s248930" name="Equation" r:id="rId4" imgW="2019300" imgH="393700" progId="">
              <p:embed/>
            </p:oleObj>
          </a:graphicData>
        </a:graphic>
      </p:graphicFrame>
      <p:graphicFrame>
        <p:nvGraphicFramePr>
          <p:cNvPr id="655367" name="Object 7"/>
          <p:cNvGraphicFramePr>
            <a:graphicFrameLocks noChangeAspect="1"/>
          </p:cNvGraphicFramePr>
          <p:nvPr/>
        </p:nvGraphicFramePr>
        <p:xfrm>
          <a:off x="457200" y="4038600"/>
          <a:ext cx="3124200" cy="687388"/>
        </p:xfrm>
        <a:graphic>
          <a:graphicData uri="http://schemas.openxmlformats.org/presentationml/2006/ole">
            <p:oleObj spid="_x0000_s248931" name="Equation" r:id="rId5" imgW="1143000" imgH="203200" progId="">
              <p:embed/>
            </p:oleObj>
          </a:graphicData>
        </a:graphic>
      </p:graphicFrame>
      <p:graphicFrame>
        <p:nvGraphicFramePr>
          <p:cNvPr id="655368" name="Object 8"/>
          <p:cNvGraphicFramePr>
            <a:graphicFrameLocks noChangeAspect="1"/>
          </p:cNvGraphicFramePr>
          <p:nvPr/>
        </p:nvGraphicFramePr>
        <p:xfrm>
          <a:off x="4572000" y="4119563"/>
          <a:ext cx="4267200" cy="604837"/>
        </p:xfrm>
        <a:graphic>
          <a:graphicData uri="http://schemas.openxmlformats.org/presentationml/2006/ole">
            <p:oleObj spid="_x0000_s248932" name="Equation" r:id="rId6" imgW="1485255" imgH="177723" progId="">
              <p:embed/>
            </p:oleObj>
          </a:graphicData>
        </a:graphic>
      </p:graphicFrame>
      <p:graphicFrame>
        <p:nvGraphicFramePr>
          <p:cNvPr id="655369" name="Object 9"/>
          <p:cNvGraphicFramePr>
            <a:graphicFrameLocks noChangeAspect="1"/>
          </p:cNvGraphicFramePr>
          <p:nvPr/>
        </p:nvGraphicFramePr>
        <p:xfrm>
          <a:off x="1447800" y="5105400"/>
          <a:ext cx="5715000" cy="838200"/>
        </p:xfrm>
        <a:graphic>
          <a:graphicData uri="http://schemas.openxmlformats.org/presentationml/2006/ole">
            <p:oleObj spid="_x0000_s248933" name="Equation" r:id="rId7" imgW="1968500" imgH="254000"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5365"/>
                                        </p:tgtEl>
                                        <p:attrNameLst>
                                          <p:attrName>style.visibility</p:attrName>
                                        </p:attrNameLst>
                                      </p:cBhvr>
                                      <p:to>
                                        <p:strVal val="visible"/>
                                      </p:to>
                                    </p:set>
                                    <p:anim calcmode="lin" valueType="num">
                                      <p:cBhvr additive="base">
                                        <p:cTn id="7" dur="500" fill="hold"/>
                                        <p:tgtEl>
                                          <p:spTgt spid="655365"/>
                                        </p:tgtEl>
                                        <p:attrNameLst>
                                          <p:attrName>ppt_x</p:attrName>
                                        </p:attrNameLst>
                                      </p:cBhvr>
                                      <p:tavLst>
                                        <p:tav tm="0">
                                          <p:val>
                                            <p:strVal val="#ppt_x"/>
                                          </p:val>
                                        </p:tav>
                                        <p:tav tm="100000">
                                          <p:val>
                                            <p:strVal val="#ppt_x"/>
                                          </p:val>
                                        </p:tav>
                                      </p:tavLst>
                                    </p:anim>
                                    <p:anim calcmode="lin" valueType="num">
                                      <p:cBhvr additive="base">
                                        <p:cTn id="8" dur="500" fill="hold"/>
                                        <p:tgtEl>
                                          <p:spTgt spid="6553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5366"/>
                                        </p:tgtEl>
                                        <p:attrNameLst>
                                          <p:attrName>style.visibility</p:attrName>
                                        </p:attrNameLst>
                                      </p:cBhvr>
                                      <p:to>
                                        <p:strVal val="visible"/>
                                      </p:to>
                                    </p:set>
                                    <p:anim calcmode="lin" valueType="num">
                                      <p:cBhvr additive="base">
                                        <p:cTn id="13" dur="500" fill="hold"/>
                                        <p:tgtEl>
                                          <p:spTgt spid="655366"/>
                                        </p:tgtEl>
                                        <p:attrNameLst>
                                          <p:attrName>ppt_x</p:attrName>
                                        </p:attrNameLst>
                                      </p:cBhvr>
                                      <p:tavLst>
                                        <p:tav tm="0">
                                          <p:val>
                                            <p:strVal val="#ppt_x"/>
                                          </p:val>
                                        </p:tav>
                                        <p:tav tm="100000">
                                          <p:val>
                                            <p:strVal val="#ppt_x"/>
                                          </p:val>
                                        </p:tav>
                                      </p:tavLst>
                                    </p:anim>
                                    <p:anim calcmode="lin" valueType="num">
                                      <p:cBhvr additive="base">
                                        <p:cTn id="14" dur="500" fill="hold"/>
                                        <p:tgtEl>
                                          <p:spTgt spid="6553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55367"/>
                                        </p:tgtEl>
                                        <p:attrNameLst>
                                          <p:attrName>style.visibility</p:attrName>
                                        </p:attrNameLst>
                                      </p:cBhvr>
                                      <p:to>
                                        <p:strVal val="visible"/>
                                      </p:to>
                                    </p:set>
                                    <p:anim calcmode="lin" valueType="num">
                                      <p:cBhvr additive="base">
                                        <p:cTn id="19" dur="500" fill="hold"/>
                                        <p:tgtEl>
                                          <p:spTgt spid="655367"/>
                                        </p:tgtEl>
                                        <p:attrNameLst>
                                          <p:attrName>ppt_x</p:attrName>
                                        </p:attrNameLst>
                                      </p:cBhvr>
                                      <p:tavLst>
                                        <p:tav tm="0">
                                          <p:val>
                                            <p:strVal val="#ppt_x"/>
                                          </p:val>
                                        </p:tav>
                                        <p:tav tm="100000">
                                          <p:val>
                                            <p:strVal val="#ppt_x"/>
                                          </p:val>
                                        </p:tav>
                                      </p:tavLst>
                                    </p:anim>
                                    <p:anim calcmode="lin" valueType="num">
                                      <p:cBhvr additive="base">
                                        <p:cTn id="20" dur="500" fill="hold"/>
                                        <p:tgtEl>
                                          <p:spTgt spid="6553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55368"/>
                                        </p:tgtEl>
                                        <p:attrNameLst>
                                          <p:attrName>style.visibility</p:attrName>
                                        </p:attrNameLst>
                                      </p:cBhvr>
                                      <p:to>
                                        <p:strVal val="visible"/>
                                      </p:to>
                                    </p:set>
                                    <p:anim calcmode="lin" valueType="num">
                                      <p:cBhvr additive="base">
                                        <p:cTn id="25" dur="500" fill="hold"/>
                                        <p:tgtEl>
                                          <p:spTgt spid="655368"/>
                                        </p:tgtEl>
                                        <p:attrNameLst>
                                          <p:attrName>ppt_x</p:attrName>
                                        </p:attrNameLst>
                                      </p:cBhvr>
                                      <p:tavLst>
                                        <p:tav tm="0">
                                          <p:val>
                                            <p:strVal val="#ppt_x"/>
                                          </p:val>
                                        </p:tav>
                                        <p:tav tm="100000">
                                          <p:val>
                                            <p:strVal val="#ppt_x"/>
                                          </p:val>
                                        </p:tav>
                                      </p:tavLst>
                                    </p:anim>
                                    <p:anim calcmode="lin" valueType="num">
                                      <p:cBhvr additive="base">
                                        <p:cTn id="26" dur="500" fill="hold"/>
                                        <p:tgtEl>
                                          <p:spTgt spid="6553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55369"/>
                                        </p:tgtEl>
                                        <p:attrNameLst>
                                          <p:attrName>style.visibility</p:attrName>
                                        </p:attrNameLst>
                                      </p:cBhvr>
                                      <p:to>
                                        <p:strVal val="visible"/>
                                      </p:to>
                                    </p:set>
                                    <p:anim calcmode="lin" valueType="num">
                                      <p:cBhvr additive="base">
                                        <p:cTn id="31" dur="500" fill="hold"/>
                                        <p:tgtEl>
                                          <p:spTgt spid="655369"/>
                                        </p:tgtEl>
                                        <p:attrNameLst>
                                          <p:attrName>ppt_x</p:attrName>
                                        </p:attrNameLst>
                                      </p:cBhvr>
                                      <p:tavLst>
                                        <p:tav tm="0">
                                          <p:val>
                                            <p:strVal val="#ppt_x"/>
                                          </p:val>
                                        </p:tav>
                                        <p:tav tm="100000">
                                          <p:val>
                                            <p:strVal val="#ppt_x"/>
                                          </p:val>
                                        </p:tav>
                                      </p:tavLst>
                                    </p:anim>
                                    <p:anim calcmode="lin" valueType="num">
                                      <p:cBhvr additive="base">
                                        <p:cTn id="32" dur="500" fill="hold"/>
                                        <p:tgtEl>
                                          <p:spTgt spid="655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441325" y="1295400"/>
            <a:ext cx="8321675" cy="3108543"/>
          </a:xfrm>
          <a:prstGeom prst="rect">
            <a:avLst/>
          </a:prstGeom>
          <a:noFill/>
          <a:ln w="9525">
            <a:noFill/>
            <a:miter lim="800000"/>
            <a:headEnd/>
            <a:tailEnd/>
          </a:ln>
        </p:spPr>
        <p:txBody>
          <a:bodyPr>
            <a:spAutoFit/>
          </a:bodyPr>
          <a:lstStyle/>
          <a:p>
            <a:pPr marL="342900" indent="-342900"/>
            <a:r>
              <a:rPr lang="en-US" sz="2800" b="0" dirty="0"/>
              <a:t>An air-track glider is attached to a spring,</a:t>
            </a:r>
            <a:br>
              <a:rPr lang="en-US" sz="2800" b="0" dirty="0"/>
            </a:br>
            <a:r>
              <a:rPr lang="en-US" sz="2800" b="0" dirty="0"/>
              <a:t>pulled 20 cm to the right, and released</a:t>
            </a:r>
            <a:br>
              <a:rPr lang="en-US" sz="2800" b="0" dirty="0"/>
            </a:br>
            <a:r>
              <a:rPr lang="en-US" sz="2800" b="0" dirty="0"/>
              <a:t>at t-=0.  It makes 15 complete</a:t>
            </a:r>
            <a:br>
              <a:rPr lang="en-US" sz="2800" b="0" dirty="0"/>
            </a:br>
            <a:r>
              <a:rPr lang="en-US" sz="2800" b="0" dirty="0"/>
              <a:t>oscillations in 10 s.</a:t>
            </a:r>
          </a:p>
          <a:p>
            <a:pPr marL="342900" indent="-342900">
              <a:buFontTx/>
              <a:buAutoNum type="alphaLcPeriod"/>
            </a:pPr>
            <a:r>
              <a:rPr lang="en-US" sz="2800" b="0" dirty="0"/>
              <a:t>What is the period of oscillation?</a:t>
            </a:r>
          </a:p>
          <a:p>
            <a:pPr marL="342900" indent="-342900">
              <a:buFontTx/>
              <a:buAutoNum type="alphaLcPeriod"/>
            </a:pPr>
            <a:r>
              <a:rPr lang="en-US" sz="2800" b="0" dirty="0"/>
              <a:t>What is the object’s maximum speed?</a:t>
            </a:r>
          </a:p>
          <a:p>
            <a:pPr marL="342900" indent="-342900">
              <a:buFontTx/>
              <a:buAutoNum type="alphaLcPeriod"/>
            </a:pPr>
            <a:r>
              <a:rPr lang="en-US" sz="2800" b="0" dirty="0"/>
              <a:t>What is its position and velocity at t=0.80 s?</a:t>
            </a:r>
          </a:p>
        </p:txBody>
      </p:sp>
      <p:pic>
        <p:nvPicPr>
          <p:cNvPr id="4" name="Picture 4" descr="14_06_02"/>
          <p:cNvPicPr>
            <a:picLocks noChangeAspect="1" noChangeArrowheads="1"/>
          </p:cNvPicPr>
          <p:nvPr/>
        </p:nvPicPr>
        <p:blipFill>
          <a:blip r:embed="rId2" cstate="print">
            <a:lum bright="-20000" contrast="40000"/>
          </a:blip>
          <a:srcRect/>
          <a:stretch>
            <a:fillRect/>
          </a:stretch>
        </p:blipFill>
        <p:spPr bwMode="auto">
          <a:xfrm>
            <a:off x="1905000" y="4681537"/>
            <a:ext cx="4419600" cy="1719263"/>
          </a:xfrm>
          <a:prstGeom prst="rect">
            <a:avLst/>
          </a:prstGeom>
          <a:noFill/>
          <a:ln w="9525">
            <a:noFill/>
            <a:miter lim="800000"/>
            <a:headEnd/>
            <a:tailEnd/>
          </a:ln>
        </p:spPr>
      </p:pic>
      <p:sp>
        <p:nvSpPr>
          <p:cNvPr id="5" name="Rectangle 2"/>
          <p:cNvSpPr>
            <a:spLocks noGrp="1" noChangeArrowheads="1"/>
          </p:cNvSpPr>
          <p:nvPr>
            <p:ph type="title"/>
          </p:nvPr>
        </p:nvSpPr>
        <p:spPr>
          <a:xfrm>
            <a:off x="457200" y="152400"/>
            <a:ext cx="8229600" cy="1143000"/>
          </a:xfrm>
        </p:spPr>
        <p:txBody>
          <a:bodyPr/>
          <a:lstStyle/>
          <a:p>
            <a:pPr>
              <a:defRPr/>
            </a:pPr>
            <a:r>
              <a:rPr lang="en-US" u="sng" dirty="0" smtClean="0">
                <a:solidFill>
                  <a:srgbClr val="003300"/>
                </a:solidFill>
              </a:rPr>
              <a:t>Example:</a:t>
            </a:r>
            <a:r>
              <a:rPr lang="en-US" dirty="0" smtClean="0">
                <a:solidFill>
                  <a:srgbClr val="003300"/>
                </a:solidFill>
              </a:rPr>
              <a:t> A System in SHM</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5"/>
          <p:cNvSpPr>
            <a:spLocks noChangeArrowheads="1"/>
          </p:cNvSpPr>
          <p:nvPr/>
        </p:nvSpPr>
        <p:spPr bwMode="auto">
          <a:xfrm>
            <a:off x="5943600" y="1419225"/>
            <a:ext cx="2514600" cy="304800"/>
          </a:xfrm>
          <a:prstGeom prst="rect">
            <a:avLst/>
          </a:prstGeom>
          <a:solidFill>
            <a:schemeClr val="bg1"/>
          </a:solidFill>
          <a:ln w="9525">
            <a:noFill/>
            <a:miter lim="800000"/>
            <a:headEnd/>
            <a:tailEnd/>
          </a:ln>
        </p:spPr>
        <p:txBody>
          <a:bodyPr wrap="none" anchor="ctr"/>
          <a:lstStyle/>
          <a:p>
            <a:endParaRPr lang="en-US"/>
          </a:p>
        </p:txBody>
      </p:sp>
      <p:sp>
        <p:nvSpPr>
          <p:cNvPr id="6155" name="Oval 6"/>
          <p:cNvSpPr>
            <a:spLocks noChangeArrowheads="1"/>
          </p:cNvSpPr>
          <p:nvPr/>
        </p:nvSpPr>
        <p:spPr bwMode="auto">
          <a:xfrm>
            <a:off x="7038975" y="1609725"/>
            <a:ext cx="152400" cy="152400"/>
          </a:xfrm>
          <a:prstGeom prst="ellipse">
            <a:avLst/>
          </a:prstGeom>
          <a:solidFill>
            <a:schemeClr val="bg1"/>
          </a:solidFill>
          <a:ln w="9525">
            <a:noFill/>
            <a:round/>
            <a:headEnd/>
            <a:tailEnd/>
          </a:ln>
        </p:spPr>
        <p:txBody>
          <a:bodyPr wrap="none" anchor="ctr"/>
          <a:lstStyle/>
          <a:p>
            <a:endParaRPr lang="en-US"/>
          </a:p>
        </p:txBody>
      </p:sp>
      <p:graphicFrame>
        <p:nvGraphicFramePr>
          <p:cNvPr id="6146" name="Object 7"/>
          <p:cNvGraphicFramePr>
            <a:graphicFrameLocks noChangeAspect="1"/>
          </p:cNvGraphicFramePr>
          <p:nvPr/>
        </p:nvGraphicFramePr>
        <p:xfrm>
          <a:off x="1066800" y="685800"/>
          <a:ext cx="5257800" cy="1600200"/>
        </p:xfrm>
        <a:graphic>
          <a:graphicData uri="http://schemas.openxmlformats.org/presentationml/2006/ole">
            <p:oleObj spid="_x0000_s249953" name="Equation" r:id="rId3" imgW="1866090" imgH="583947" progId="">
              <p:embed/>
            </p:oleObj>
          </a:graphicData>
        </a:graphic>
      </p:graphicFrame>
      <p:graphicFrame>
        <p:nvGraphicFramePr>
          <p:cNvPr id="6147" name="Object 8"/>
          <p:cNvGraphicFramePr>
            <a:graphicFrameLocks noChangeAspect="1"/>
          </p:cNvGraphicFramePr>
          <p:nvPr/>
        </p:nvGraphicFramePr>
        <p:xfrm>
          <a:off x="1066800" y="2619375"/>
          <a:ext cx="3124200" cy="581025"/>
        </p:xfrm>
        <a:graphic>
          <a:graphicData uri="http://schemas.openxmlformats.org/presentationml/2006/ole">
            <p:oleObj spid="_x0000_s249954" name="Equation" r:id="rId4" imgW="1129810" imgH="203112" progId="">
              <p:embed/>
            </p:oleObj>
          </a:graphicData>
        </a:graphic>
      </p:graphicFrame>
      <p:graphicFrame>
        <p:nvGraphicFramePr>
          <p:cNvPr id="6148" name="Object 9"/>
          <p:cNvGraphicFramePr>
            <a:graphicFrameLocks noChangeAspect="1"/>
          </p:cNvGraphicFramePr>
          <p:nvPr/>
        </p:nvGraphicFramePr>
        <p:xfrm>
          <a:off x="4114801" y="3200400"/>
          <a:ext cx="5029200" cy="1030288"/>
        </p:xfrm>
        <a:graphic>
          <a:graphicData uri="http://schemas.openxmlformats.org/presentationml/2006/ole">
            <p:oleObj spid="_x0000_s249955" name="Equation" r:id="rId5" imgW="2286000" imgH="419100" progId="">
              <p:embed/>
            </p:oleObj>
          </a:graphicData>
        </a:graphic>
      </p:graphicFrame>
      <p:graphicFrame>
        <p:nvGraphicFramePr>
          <p:cNvPr id="6149" name="Object 10"/>
          <p:cNvGraphicFramePr>
            <a:graphicFrameLocks noChangeAspect="1"/>
          </p:cNvGraphicFramePr>
          <p:nvPr/>
        </p:nvGraphicFramePr>
        <p:xfrm>
          <a:off x="685800" y="4419600"/>
          <a:ext cx="7391400" cy="954088"/>
        </p:xfrm>
        <a:graphic>
          <a:graphicData uri="http://schemas.openxmlformats.org/presentationml/2006/ole">
            <p:oleObj spid="_x0000_s249956" name="Equation" r:id="rId6" imgW="3683000" imgH="419100" progId="">
              <p:embed/>
            </p:oleObj>
          </a:graphicData>
        </a:graphic>
      </p:graphicFrame>
      <p:graphicFrame>
        <p:nvGraphicFramePr>
          <p:cNvPr id="2" name="Object 10"/>
          <p:cNvGraphicFramePr>
            <a:graphicFrameLocks noChangeAspect="1"/>
          </p:cNvGraphicFramePr>
          <p:nvPr/>
        </p:nvGraphicFramePr>
        <p:xfrm>
          <a:off x="631825" y="5370513"/>
          <a:ext cx="7750175" cy="954087"/>
        </p:xfrm>
        <a:graphic>
          <a:graphicData uri="http://schemas.openxmlformats.org/presentationml/2006/ole">
            <p:oleObj spid="_x0000_s249957" name="Equation" r:id="rId7" imgW="3568700" imgH="419100" progId="">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additive="base">
                                        <p:cTn id="19" dur="500" fill="hold"/>
                                        <p:tgtEl>
                                          <p:spTgt spid="6149"/>
                                        </p:tgtEl>
                                        <p:attrNameLst>
                                          <p:attrName>ppt_x</p:attrName>
                                        </p:attrNameLst>
                                      </p:cBhvr>
                                      <p:tavLst>
                                        <p:tav tm="0">
                                          <p:val>
                                            <p:strVal val="#ppt_x"/>
                                          </p:val>
                                        </p:tav>
                                        <p:tav tm="100000">
                                          <p:val>
                                            <p:strVal val="#ppt_x"/>
                                          </p:val>
                                        </p:tav>
                                      </p:tavLst>
                                    </p:anim>
                                    <p:anim calcmode="lin" valueType="num">
                                      <p:cBhvr additive="base">
                                        <p:cTn id="20"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dt" sz="half" idx="10"/>
          </p:nvPr>
        </p:nvSpPr>
        <p:spPr/>
        <p:txBody>
          <a:bodyPr/>
          <a:lstStyle/>
          <a:p>
            <a:r>
              <a:rPr lang="en-US"/>
              <a:t>March 13, 2014</a:t>
            </a:r>
          </a:p>
        </p:txBody>
      </p:sp>
      <p:sp>
        <p:nvSpPr>
          <p:cNvPr id="7" name="Rectangle 5"/>
          <p:cNvSpPr>
            <a:spLocks noGrp="1" noChangeArrowheads="1"/>
          </p:cNvSpPr>
          <p:nvPr>
            <p:ph type="ftr" sz="quarter" idx="11"/>
          </p:nvPr>
        </p:nvSpPr>
        <p:spPr/>
        <p:txBody>
          <a:bodyPr/>
          <a:lstStyle/>
          <a:p>
            <a:r>
              <a:rPr lang="en-US"/>
              <a:t>Physics 114A  -  Lecture 31</a:t>
            </a:r>
          </a:p>
        </p:txBody>
      </p:sp>
      <p:sp>
        <p:nvSpPr>
          <p:cNvPr id="8" name="Rectangle 6"/>
          <p:cNvSpPr>
            <a:spLocks noGrp="1" noChangeArrowheads="1"/>
          </p:cNvSpPr>
          <p:nvPr>
            <p:ph type="sldNum" sz="quarter" idx="12"/>
          </p:nvPr>
        </p:nvSpPr>
        <p:spPr/>
        <p:txBody>
          <a:bodyPr/>
          <a:lstStyle/>
          <a:p>
            <a:pPr>
              <a:defRPr/>
            </a:pPr>
            <a:fld id="{5A403369-AF31-4CF2-BD2F-D58CD2F5459F}" type="slidenum">
              <a:rPr lang="en-US"/>
              <a:pPr>
                <a:defRPr/>
              </a:pPr>
              <a:t>53</a:t>
            </a:fld>
            <a:r>
              <a:rPr lang="en-US" dirty="0"/>
              <a:t>/30</a:t>
            </a:r>
          </a:p>
        </p:txBody>
      </p:sp>
      <p:sp>
        <p:nvSpPr>
          <p:cNvPr id="628738" name="Rectangle 2"/>
          <p:cNvSpPr>
            <a:spLocks noGrp="1" noChangeArrowheads="1"/>
          </p:cNvSpPr>
          <p:nvPr>
            <p:ph type="title"/>
          </p:nvPr>
        </p:nvSpPr>
        <p:spPr>
          <a:xfrm>
            <a:off x="457200" y="152400"/>
            <a:ext cx="8229600" cy="1143000"/>
          </a:xfrm>
        </p:spPr>
        <p:txBody>
          <a:bodyPr/>
          <a:lstStyle/>
          <a:p>
            <a:pPr>
              <a:defRPr/>
            </a:pPr>
            <a:r>
              <a:rPr lang="en-US" u="sng" smtClean="0">
                <a:solidFill>
                  <a:srgbClr val="003300"/>
                </a:solidFill>
              </a:rPr>
              <a:t>Example:</a:t>
            </a:r>
            <a:r>
              <a:rPr lang="en-US" smtClean="0">
                <a:solidFill>
                  <a:srgbClr val="003300"/>
                </a:solidFill>
              </a:rPr>
              <a:t> Finding the Time</a:t>
            </a:r>
          </a:p>
        </p:txBody>
      </p:sp>
      <p:sp>
        <p:nvSpPr>
          <p:cNvPr id="7173" name="Text Box 3"/>
          <p:cNvSpPr txBox="1">
            <a:spLocks noChangeArrowheads="1"/>
          </p:cNvSpPr>
          <p:nvPr/>
        </p:nvSpPr>
        <p:spPr bwMode="auto">
          <a:xfrm>
            <a:off x="822325" y="1371600"/>
            <a:ext cx="7178675" cy="1815882"/>
          </a:xfrm>
          <a:prstGeom prst="rect">
            <a:avLst/>
          </a:prstGeom>
          <a:noFill/>
          <a:ln w="9525">
            <a:noFill/>
            <a:miter lim="800000"/>
            <a:headEnd/>
            <a:tailEnd/>
          </a:ln>
        </p:spPr>
        <p:txBody>
          <a:bodyPr>
            <a:spAutoFit/>
          </a:bodyPr>
          <a:lstStyle/>
          <a:p>
            <a:r>
              <a:rPr lang="en-US" sz="2800" b="0" dirty="0"/>
              <a:t>     A mass, oscillating in simple harmonic motion, starts at </a:t>
            </a:r>
            <a:r>
              <a:rPr lang="en-US" sz="2800" i="1" dirty="0">
                <a:latin typeface="Times New Roman" pitchFamily="18" charset="0"/>
              </a:rPr>
              <a:t>x = A</a:t>
            </a:r>
            <a:r>
              <a:rPr lang="en-US" sz="2800" b="0" dirty="0"/>
              <a:t> and has period </a:t>
            </a:r>
            <a:r>
              <a:rPr lang="en-US" sz="2800" i="1" dirty="0">
                <a:latin typeface="Times New Roman" pitchFamily="18" charset="0"/>
              </a:rPr>
              <a:t>T</a:t>
            </a:r>
            <a:r>
              <a:rPr lang="en-US" sz="2800" b="0" dirty="0"/>
              <a:t>.</a:t>
            </a:r>
          </a:p>
          <a:p>
            <a:r>
              <a:rPr lang="en-US" sz="2800" b="0" dirty="0"/>
              <a:t>     At what time, as a fraction of T, does the mass first pass through </a:t>
            </a:r>
            <a:r>
              <a:rPr lang="en-US" sz="2800" i="1" dirty="0">
                <a:latin typeface="Times New Roman" pitchFamily="18" charset="0"/>
              </a:rPr>
              <a:t>x = </a:t>
            </a:r>
            <a:r>
              <a:rPr lang="en-US" sz="2800" dirty="0">
                <a:latin typeface="Times New Roman" pitchFamily="18" charset="0"/>
              </a:rPr>
              <a:t>½</a:t>
            </a:r>
            <a:r>
              <a:rPr lang="en-US" sz="2800" i="1" dirty="0">
                <a:latin typeface="Times New Roman" pitchFamily="18" charset="0"/>
              </a:rPr>
              <a:t>A</a:t>
            </a:r>
            <a:r>
              <a:rPr lang="en-US" sz="2800" b="0" dirty="0"/>
              <a:t>?</a:t>
            </a:r>
          </a:p>
        </p:txBody>
      </p:sp>
      <p:graphicFrame>
        <p:nvGraphicFramePr>
          <p:cNvPr id="7170" name="Object 4"/>
          <p:cNvGraphicFramePr>
            <a:graphicFrameLocks noChangeAspect="1"/>
          </p:cNvGraphicFramePr>
          <p:nvPr/>
        </p:nvGraphicFramePr>
        <p:xfrm>
          <a:off x="1143000" y="5153025"/>
          <a:ext cx="3886200" cy="866775"/>
        </p:xfrm>
        <a:graphic>
          <a:graphicData uri="http://schemas.openxmlformats.org/presentationml/2006/ole">
            <p:oleObj spid="_x0000_s250920" name="Equation" r:id="rId3" imgW="1765300" imgH="393700" progId="">
              <p:embed/>
            </p:oleObj>
          </a:graphicData>
        </a:graphic>
      </p:graphicFrame>
      <p:graphicFrame>
        <p:nvGraphicFramePr>
          <p:cNvPr id="7171" name="Object 5"/>
          <p:cNvGraphicFramePr>
            <a:graphicFrameLocks noChangeAspect="1"/>
          </p:cNvGraphicFramePr>
          <p:nvPr/>
        </p:nvGraphicFramePr>
        <p:xfrm>
          <a:off x="1143000" y="3781425"/>
          <a:ext cx="2655888" cy="866775"/>
        </p:xfrm>
        <a:graphic>
          <a:graphicData uri="http://schemas.openxmlformats.org/presentationml/2006/ole">
            <p:oleObj spid="_x0000_s250921" name="Equation" r:id="rId4" imgW="1205977" imgH="393529" progId="">
              <p:embed/>
            </p:oleObj>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6800" y="533400"/>
            <a:ext cx="8187178" cy="3970318"/>
          </a:xfrm>
          <a:prstGeom prst="rect">
            <a:avLst/>
          </a:prstGeom>
          <a:noFill/>
        </p:spPr>
        <p:txBody>
          <a:bodyPr wrap="none" rtlCol="0">
            <a:spAutoFit/>
          </a:bodyPr>
          <a:lstStyle/>
          <a:p>
            <a:r>
              <a:rPr lang="en-US" sz="2800" dirty="0" smtClean="0"/>
              <a:t>Ex.  A particle execute s simple harmonic motion given</a:t>
            </a:r>
          </a:p>
          <a:p>
            <a:r>
              <a:rPr lang="en-US" sz="2800" dirty="0" smtClean="0"/>
              <a:t> by the  equation </a:t>
            </a:r>
          </a:p>
          <a:p>
            <a:endParaRPr lang="en-US" sz="2800" dirty="0" smtClean="0"/>
          </a:p>
          <a:p>
            <a:endParaRPr lang="en-US" sz="2800" dirty="0" smtClean="0"/>
          </a:p>
          <a:p>
            <a:endParaRPr lang="en-US" sz="2800" dirty="0" smtClean="0"/>
          </a:p>
          <a:p>
            <a:endParaRPr lang="en-US" sz="2800" dirty="0" smtClean="0"/>
          </a:p>
          <a:p>
            <a:r>
              <a:rPr lang="en-US" sz="2800" dirty="0" smtClean="0"/>
              <a:t>Calculate (</a:t>
            </a:r>
            <a:r>
              <a:rPr lang="en-US" sz="2800" dirty="0" err="1" smtClean="0"/>
              <a:t>i</a:t>
            </a:r>
            <a:r>
              <a:rPr lang="en-US" sz="2800" dirty="0" smtClean="0"/>
              <a:t>) amplitude, (ii) frequency,  (iii) displacement</a:t>
            </a:r>
          </a:p>
          <a:p>
            <a:r>
              <a:rPr lang="en-US" sz="2800" dirty="0" smtClean="0"/>
              <a:t>at t= 1.25s, (iv) velocity at t= 2.5s (v) acceleration at</a:t>
            </a:r>
          </a:p>
          <a:p>
            <a:r>
              <a:rPr lang="en-US" sz="2800" dirty="0" smtClean="0"/>
              <a:t>t= 5s.</a:t>
            </a:r>
            <a:endParaRPr lang="en-US" sz="2800" dirty="0"/>
          </a:p>
        </p:txBody>
      </p:sp>
      <p:sp>
        <p:nvSpPr>
          <p:cNvPr id="1034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3427" name="Object 3"/>
          <p:cNvGraphicFramePr>
            <a:graphicFrameLocks noChangeAspect="1"/>
          </p:cNvGraphicFramePr>
          <p:nvPr/>
        </p:nvGraphicFramePr>
        <p:xfrm>
          <a:off x="2362200" y="2133600"/>
          <a:ext cx="3581400" cy="914400"/>
        </p:xfrm>
        <a:graphic>
          <a:graphicData uri="http://schemas.openxmlformats.org/presentationml/2006/ole">
            <p:oleObj spid="_x0000_s103446" name="Equation" r:id="rId3" imgW="1231366" imgH="393529" progId="">
              <p:embed/>
            </p:oleObj>
          </a:graphicData>
        </a:graphic>
      </p:graphicFrame>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6800" y="304800"/>
            <a:ext cx="8001000" cy="3970318"/>
          </a:xfrm>
          <a:prstGeom prst="rect">
            <a:avLst/>
          </a:prstGeom>
        </p:spPr>
        <p:txBody>
          <a:bodyPr wrap="square">
            <a:spAutoFit/>
          </a:bodyPr>
          <a:lstStyle/>
          <a:p>
            <a:r>
              <a:rPr lang="en-US" sz="2800" dirty="0" smtClean="0"/>
              <a:t>Ex.  A particle execute s simple harmonic motion given  by the  equation </a:t>
            </a:r>
          </a:p>
          <a:p>
            <a:endParaRPr lang="en-US" sz="2800" dirty="0" smtClean="0"/>
          </a:p>
          <a:p>
            <a:endParaRPr lang="en-US" sz="2800" dirty="0" smtClean="0"/>
          </a:p>
          <a:p>
            <a:endParaRPr lang="en-US" sz="2800" dirty="0" smtClean="0"/>
          </a:p>
          <a:p>
            <a:endParaRPr lang="en-US" sz="2800" dirty="0" smtClean="0"/>
          </a:p>
          <a:p>
            <a:r>
              <a:rPr lang="en-US" sz="2800" dirty="0" smtClean="0"/>
              <a:t>Calculate (</a:t>
            </a:r>
            <a:r>
              <a:rPr lang="en-US" sz="2800" dirty="0" err="1" smtClean="0"/>
              <a:t>i</a:t>
            </a:r>
            <a:r>
              <a:rPr lang="en-US" sz="2800" dirty="0" smtClean="0"/>
              <a:t>) frequency,  (ii) time period (iii) the </a:t>
            </a:r>
          </a:p>
          <a:p>
            <a:r>
              <a:rPr lang="en-US" sz="2800" dirty="0" smtClean="0"/>
              <a:t>maximum displacement (iv)the maximum velocity </a:t>
            </a:r>
          </a:p>
          <a:p>
            <a:r>
              <a:rPr lang="en-US" sz="2800" dirty="0" smtClean="0"/>
              <a:t>(v) the maximum acceleration </a:t>
            </a:r>
            <a:r>
              <a:rPr lang="en-US" sz="2800" dirty="0" err="1" smtClean="0"/>
              <a:t>acceleration</a:t>
            </a:r>
            <a:r>
              <a:rPr lang="en-US" sz="2800" dirty="0" smtClean="0"/>
              <a:t>.</a:t>
            </a:r>
            <a:endParaRPr lang="en-US" sz="2800" dirty="0"/>
          </a:p>
        </p:txBody>
      </p:sp>
      <p:graphicFrame>
        <p:nvGraphicFramePr>
          <p:cNvPr id="150530" name="Object 2"/>
          <p:cNvGraphicFramePr>
            <a:graphicFrameLocks noChangeAspect="1"/>
          </p:cNvGraphicFramePr>
          <p:nvPr/>
        </p:nvGraphicFramePr>
        <p:xfrm>
          <a:off x="2435225" y="1676400"/>
          <a:ext cx="3433763" cy="914400"/>
        </p:xfrm>
        <a:graphic>
          <a:graphicData uri="http://schemas.openxmlformats.org/presentationml/2006/ole">
            <p:oleObj spid="_x0000_s150549" name="Equation" r:id="rId3" imgW="1180588" imgH="393529" progId="">
              <p:embed/>
            </p:oleObj>
          </a:graphicData>
        </a:graphic>
      </p:graphicFrame>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2" cstate="print"/>
          <a:srcRect/>
          <a:stretch>
            <a:fillRect/>
          </a:stretch>
        </p:blipFill>
        <p:spPr bwMode="auto">
          <a:xfrm>
            <a:off x="1219200" y="3267075"/>
            <a:ext cx="962025" cy="2752725"/>
          </a:xfrm>
          <a:prstGeom prst="rect">
            <a:avLst/>
          </a:prstGeom>
          <a:noFill/>
          <a:ln w="9525">
            <a:noFill/>
            <a:miter lim="800000"/>
            <a:headEnd/>
            <a:tailEnd/>
          </a:ln>
          <a:effectLst/>
        </p:spPr>
      </p:pic>
      <p:pic>
        <p:nvPicPr>
          <p:cNvPr id="28676" name="Picture 4"/>
          <p:cNvPicPr>
            <a:picLocks noChangeAspect="1" noChangeArrowheads="1"/>
          </p:cNvPicPr>
          <p:nvPr/>
        </p:nvPicPr>
        <p:blipFill>
          <a:blip r:embed="rId3" cstate="print"/>
          <a:srcRect/>
          <a:stretch>
            <a:fillRect/>
          </a:stretch>
        </p:blipFill>
        <p:spPr bwMode="auto">
          <a:xfrm>
            <a:off x="3409950" y="3124200"/>
            <a:ext cx="3143250" cy="3352800"/>
          </a:xfrm>
          <a:prstGeom prst="rect">
            <a:avLst/>
          </a:prstGeom>
          <a:noFill/>
          <a:ln w="9525">
            <a:noFill/>
            <a:miter lim="800000"/>
            <a:headEnd/>
            <a:tailEnd/>
          </a:ln>
          <a:effectLst/>
        </p:spPr>
      </p:pic>
      <p:sp>
        <p:nvSpPr>
          <p:cNvPr id="5" name="Text Box 10"/>
          <p:cNvSpPr txBox="1">
            <a:spLocks noChangeArrowheads="1"/>
          </p:cNvSpPr>
          <p:nvPr/>
        </p:nvSpPr>
        <p:spPr bwMode="auto">
          <a:xfrm>
            <a:off x="2971800" y="990600"/>
            <a:ext cx="5638800" cy="1815882"/>
          </a:xfrm>
          <a:prstGeom prst="rect">
            <a:avLst/>
          </a:prstGeom>
          <a:noFill/>
          <a:ln w="9525">
            <a:noFill/>
            <a:miter lim="800000"/>
            <a:headEnd/>
            <a:tailEnd/>
          </a:ln>
        </p:spPr>
        <p:txBody>
          <a:bodyPr wrap="square">
            <a:spAutoFit/>
          </a:bodyPr>
          <a:lstStyle/>
          <a:p>
            <a:pPr>
              <a:spcBef>
                <a:spcPct val="50000"/>
              </a:spcBef>
            </a:pPr>
            <a:r>
              <a:rPr lang="en-US" altLang="zh-CN" sz="2800" b="1" dirty="0">
                <a:latin typeface="Times New Roman" pitchFamily="18" charset="0"/>
              </a:rPr>
              <a:t>A </a:t>
            </a:r>
            <a:r>
              <a:rPr lang="en-US" altLang="zh-CN" sz="2800" b="1" i="1" dirty="0">
                <a:solidFill>
                  <a:srgbClr val="A50021"/>
                </a:solidFill>
                <a:latin typeface="Times New Roman" pitchFamily="18" charset="0"/>
              </a:rPr>
              <a:t>simple pendulum</a:t>
            </a:r>
            <a:r>
              <a:rPr lang="en-US" altLang="zh-CN" sz="2800" b="1" dirty="0">
                <a:latin typeface="Times New Roman" pitchFamily="18" charset="0"/>
              </a:rPr>
              <a:t> consists of a particle of mass </a:t>
            </a:r>
            <a:r>
              <a:rPr lang="en-US" altLang="zh-CN" sz="2800" b="1" i="1" dirty="0">
                <a:latin typeface="Times New Roman" pitchFamily="18" charset="0"/>
              </a:rPr>
              <a:t>m</a:t>
            </a:r>
            <a:r>
              <a:rPr lang="en-US" altLang="zh-CN" sz="2800" b="1" dirty="0">
                <a:latin typeface="Times New Roman" pitchFamily="18" charset="0"/>
              </a:rPr>
              <a:t>, attached to a frictionless </a:t>
            </a:r>
            <a:r>
              <a:rPr lang="en-US" altLang="zh-CN" sz="2800" b="1" dirty="0" smtClean="0">
                <a:latin typeface="Times New Roman" pitchFamily="18" charset="0"/>
              </a:rPr>
              <a:t>point </a:t>
            </a:r>
            <a:r>
              <a:rPr lang="en-US" altLang="zh-CN" sz="2800" b="1" dirty="0">
                <a:latin typeface="Times New Roman" pitchFamily="18" charset="0"/>
              </a:rPr>
              <a:t>by a cable of length </a:t>
            </a:r>
            <a:r>
              <a:rPr lang="en-US" altLang="zh-CN" sz="2800" b="1" i="1" dirty="0">
                <a:latin typeface="Times New Roman" pitchFamily="18" charset="0"/>
              </a:rPr>
              <a:t>L</a:t>
            </a:r>
            <a:r>
              <a:rPr lang="en-US" altLang="zh-CN" sz="2800" b="1" dirty="0">
                <a:latin typeface="Times New Roman" pitchFamily="18" charset="0"/>
              </a:rPr>
              <a:t> and negligible mass. </a:t>
            </a:r>
          </a:p>
        </p:txBody>
      </p:sp>
      <p:sp>
        <p:nvSpPr>
          <p:cNvPr id="6" name="TextBox 5"/>
          <p:cNvSpPr txBox="1"/>
          <p:nvPr/>
        </p:nvSpPr>
        <p:spPr>
          <a:xfrm>
            <a:off x="1066800" y="533400"/>
            <a:ext cx="3011787" cy="584775"/>
          </a:xfrm>
          <a:prstGeom prst="rect">
            <a:avLst/>
          </a:prstGeom>
          <a:solidFill>
            <a:srgbClr val="00B050"/>
          </a:solidFill>
        </p:spPr>
        <p:txBody>
          <a:bodyPr wrap="none" rtlCol="0">
            <a:spAutoFit/>
          </a:bodyPr>
          <a:lstStyle/>
          <a:p>
            <a:r>
              <a:rPr lang="en-US" sz="3200" dirty="0" smtClean="0">
                <a:effectLst>
                  <a:outerShdw blurRad="50800" dist="50800" dir="5400000" algn="ctr" rotWithShape="0">
                    <a:srgbClr val="FFC000"/>
                  </a:outerShdw>
                </a:effectLst>
              </a:rPr>
              <a:t>Simple Pendulum</a:t>
            </a:r>
            <a:endParaRPr lang="en-US" sz="3200" dirty="0">
              <a:effectLst>
                <a:outerShdw blurRad="50800" dist="50800" dir="5400000" algn="ctr" rotWithShape="0">
                  <a:srgbClr val="FFC000"/>
                </a:outerShdw>
              </a:effectLst>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609600"/>
            <a:ext cx="6636753" cy="584775"/>
          </a:xfrm>
          <a:prstGeom prst="rect">
            <a:avLst/>
          </a:prstGeom>
          <a:noFill/>
        </p:spPr>
        <p:txBody>
          <a:bodyPr wrap="none" rtlCol="0">
            <a:spAutoFit/>
          </a:bodyPr>
          <a:lstStyle/>
          <a:p>
            <a:r>
              <a:rPr lang="en-US" sz="3200" dirty="0" smtClean="0"/>
              <a:t>From the above figure restoring force </a:t>
            </a:r>
            <a:endParaRPr lang="en-US" sz="3200" dirty="0"/>
          </a:p>
        </p:txBody>
      </p:sp>
      <p:graphicFrame>
        <p:nvGraphicFramePr>
          <p:cNvPr id="3" name="Object 2"/>
          <p:cNvGraphicFramePr>
            <a:graphicFrameLocks noChangeAspect="1"/>
          </p:cNvGraphicFramePr>
          <p:nvPr/>
        </p:nvGraphicFramePr>
        <p:xfrm>
          <a:off x="2636838" y="1447800"/>
          <a:ext cx="3719512" cy="914400"/>
        </p:xfrm>
        <a:graphic>
          <a:graphicData uri="http://schemas.openxmlformats.org/presentationml/2006/ole">
            <p:oleObj spid="_x0000_s29755" name="Equation" r:id="rId3" imgW="901309" imgH="203112" progId="">
              <p:embed/>
            </p:oleObj>
          </a:graphicData>
        </a:graphic>
      </p:graphicFrame>
      <p:sp>
        <p:nvSpPr>
          <p:cNvPr id="4" name="TextBox 3"/>
          <p:cNvSpPr txBox="1"/>
          <p:nvPr/>
        </p:nvSpPr>
        <p:spPr>
          <a:xfrm>
            <a:off x="1066800" y="2971800"/>
            <a:ext cx="7741222" cy="1077218"/>
          </a:xfrm>
          <a:prstGeom prst="rect">
            <a:avLst/>
          </a:prstGeom>
          <a:noFill/>
        </p:spPr>
        <p:txBody>
          <a:bodyPr wrap="none" rtlCol="0">
            <a:spAutoFit/>
          </a:bodyPr>
          <a:lstStyle/>
          <a:p>
            <a:r>
              <a:rPr lang="en-US" sz="3200" dirty="0" smtClean="0"/>
              <a:t>If the angle </a:t>
            </a:r>
            <a:r>
              <a:rPr lang="en-US" sz="3200" dirty="0" smtClean="0">
                <a:sym typeface="Symbol"/>
              </a:rPr>
              <a:t> is very small sin is very nearly</a:t>
            </a:r>
          </a:p>
          <a:p>
            <a:r>
              <a:rPr lang="en-US" sz="3200" dirty="0" smtClean="0">
                <a:sym typeface="Symbol"/>
              </a:rPr>
              <a:t> equal to . The displacement along the arc is </a:t>
            </a:r>
            <a:endParaRPr lang="en-US" sz="3200" dirty="0"/>
          </a:p>
        </p:txBody>
      </p:sp>
      <p:graphicFrame>
        <p:nvGraphicFramePr>
          <p:cNvPr id="5" name="Object 4"/>
          <p:cNvGraphicFramePr>
            <a:graphicFrameLocks noChangeAspect="1"/>
          </p:cNvGraphicFramePr>
          <p:nvPr/>
        </p:nvGraphicFramePr>
        <p:xfrm>
          <a:off x="3071813" y="4343400"/>
          <a:ext cx="2371725" cy="685800"/>
        </p:xfrm>
        <a:graphic>
          <a:graphicData uri="http://schemas.openxmlformats.org/presentationml/2006/ole">
            <p:oleObj spid="_x0000_s29756" name="Equation" r:id="rId4" imgW="469696" imgH="177723" progId="">
              <p:embed/>
            </p:oleObj>
          </a:graphicData>
        </a:graphic>
      </p:graphicFrame>
      <p:sp>
        <p:nvSpPr>
          <p:cNvPr id="6" name="TextBox 5"/>
          <p:cNvSpPr txBox="1"/>
          <p:nvPr/>
        </p:nvSpPr>
        <p:spPr>
          <a:xfrm>
            <a:off x="1371600" y="5410200"/>
            <a:ext cx="1959767" cy="584775"/>
          </a:xfrm>
          <a:prstGeom prst="rect">
            <a:avLst/>
          </a:prstGeom>
          <a:noFill/>
        </p:spPr>
        <p:txBody>
          <a:bodyPr wrap="none" rtlCol="0">
            <a:spAutoFit/>
          </a:bodyPr>
          <a:lstStyle/>
          <a:p>
            <a:r>
              <a:rPr lang="en-US" sz="3200" dirty="0" smtClean="0"/>
              <a:t>Therefore,</a:t>
            </a:r>
            <a:endParaRPr lang="en-US" sz="3200" dirty="0"/>
          </a:p>
        </p:txBody>
      </p:sp>
      <p:graphicFrame>
        <p:nvGraphicFramePr>
          <p:cNvPr id="29700" name="Object 4"/>
          <p:cNvGraphicFramePr>
            <a:graphicFrameLocks noChangeAspect="1"/>
          </p:cNvGraphicFramePr>
          <p:nvPr/>
        </p:nvGraphicFramePr>
        <p:xfrm>
          <a:off x="3873500" y="5257800"/>
          <a:ext cx="2828925" cy="914400"/>
        </p:xfrm>
        <a:graphic>
          <a:graphicData uri="http://schemas.openxmlformats.org/presentationml/2006/ole">
            <p:oleObj spid="_x0000_s29757" name="Equation" r:id="rId5" imgW="685800" imgH="203200" progId="">
              <p:embed/>
            </p:oleObj>
          </a:graphicData>
        </a:graphic>
      </p:graphicFrame>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3390900" y="762000"/>
          <a:ext cx="1676400" cy="838200"/>
        </p:xfrm>
        <a:graphic>
          <a:graphicData uri="http://schemas.openxmlformats.org/presentationml/2006/ole">
            <p:oleObj spid="_x0000_s30855" name="Equation" r:id="rId3" imgW="825500" imgH="419100" progId="">
              <p:embed/>
            </p:oleObj>
          </a:graphicData>
        </a:graphic>
      </p:graphicFrame>
      <p:sp>
        <p:nvSpPr>
          <p:cNvPr id="3" name="TextBox 2"/>
          <p:cNvSpPr txBox="1"/>
          <p:nvPr/>
        </p:nvSpPr>
        <p:spPr>
          <a:xfrm>
            <a:off x="990600" y="990600"/>
            <a:ext cx="2295821" cy="584775"/>
          </a:xfrm>
          <a:prstGeom prst="rect">
            <a:avLst/>
          </a:prstGeom>
          <a:noFill/>
        </p:spPr>
        <p:txBody>
          <a:bodyPr wrap="none" rtlCol="0">
            <a:spAutoFit/>
          </a:bodyPr>
          <a:lstStyle/>
          <a:p>
            <a:r>
              <a:rPr lang="en-US" sz="3200" dirty="0" smtClean="0"/>
              <a:t>Acceleration</a:t>
            </a:r>
            <a:endParaRPr lang="en-US" sz="3200" dirty="0"/>
          </a:p>
        </p:txBody>
      </p:sp>
      <p:graphicFrame>
        <p:nvGraphicFramePr>
          <p:cNvPr id="5" name="Object 4"/>
          <p:cNvGraphicFramePr>
            <a:graphicFrameLocks noChangeAspect="1"/>
          </p:cNvGraphicFramePr>
          <p:nvPr/>
        </p:nvGraphicFramePr>
        <p:xfrm>
          <a:off x="1485900" y="1828800"/>
          <a:ext cx="3124200" cy="1143000"/>
        </p:xfrm>
        <a:graphic>
          <a:graphicData uri="http://schemas.openxmlformats.org/presentationml/2006/ole">
            <p:oleObj spid="_x0000_s30856" name="Equation" r:id="rId4" imgW="1040948" imgH="418918" progId="">
              <p:embed/>
            </p:oleObj>
          </a:graphicData>
        </a:graphic>
      </p:graphicFrame>
      <p:graphicFrame>
        <p:nvGraphicFramePr>
          <p:cNvPr id="30724" name="Object 4"/>
          <p:cNvGraphicFramePr>
            <a:graphicFrameLocks noChangeAspect="1"/>
          </p:cNvGraphicFramePr>
          <p:nvPr/>
        </p:nvGraphicFramePr>
        <p:xfrm>
          <a:off x="1619250" y="3048000"/>
          <a:ext cx="3162300" cy="1143000"/>
        </p:xfrm>
        <a:graphic>
          <a:graphicData uri="http://schemas.openxmlformats.org/presentationml/2006/ole">
            <p:oleObj spid="_x0000_s30857" name="Equation" r:id="rId5" imgW="1054100" imgH="419100" progId="">
              <p:embed/>
            </p:oleObj>
          </a:graphicData>
        </a:graphic>
      </p:graphicFrame>
      <p:graphicFrame>
        <p:nvGraphicFramePr>
          <p:cNvPr id="30725" name="Object 5"/>
          <p:cNvGraphicFramePr>
            <a:graphicFrameLocks noChangeAspect="1"/>
          </p:cNvGraphicFramePr>
          <p:nvPr/>
        </p:nvGraphicFramePr>
        <p:xfrm>
          <a:off x="1771650" y="4495800"/>
          <a:ext cx="2705100" cy="1143000"/>
        </p:xfrm>
        <a:graphic>
          <a:graphicData uri="http://schemas.openxmlformats.org/presentationml/2006/ole">
            <p:oleObj spid="_x0000_s30858" name="Equation" r:id="rId6" imgW="901309" imgH="418918" progId="">
              <p:embed/>
            </p:oleObj>
          </a:graphicData>
        </a:graphic>
      </p:graphicFrame>
      <p:cxnSp>
        <p:nvCxnSpPr>
          <p:cNvPr id="9" name="Straight Connector 8"/>
          <p:cNvCxnSpPr/>
          <p:nvPr/>
        </p:nvCxnSpPr>
        <p:spPr>
          <a:xfrm rot="5400000">
            <a:off x="3467100" y="3543300"/>
            <a:ext cx="4038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0726" name="Object 6"/>
          <p:cNvGraphicFramePr>
            <a:graphicFrameLocks noChangeAspect="1"/>
          </p:cNvGraphicFramePr>
          <p:nvPr/>
        </p:nvGraphicFramePr>
        <p:xfrm>
          <a:off x="5867400" y="1219200"/>
          <a:ext cx="2705100" cy="1143000"/>
        </p:xfrm>
        <a:graphic>
          <a:graphicData uri="http://schemas.openxmlformats.org/presentationml/2006/ole">
            <p:oleObj spid="_x0000_s30859" name="Equation" r:id="rId7" imgW="901309" imgH="418918" progId="">
              <p:embed/>
            </p:oleObj>
          </a:graphicData>
        </a:graphic>
      </p:graphicFrame>
      <p:graphicFrame>
        <p:nvGraphicFramePr>
          <p:cNvPr id="30727" name="Object 7"/>
          <p:cNvGraphicFramePr>
            <a:graphicFrameLocks noChangeAspect="1"/>
          </p:cNvGraphicFramePr>
          <p:nvPr/>
        </p:nvGraphicFramePr>
        <p:xfrm>
          <a:off x="6248400" y="3006725"/>
          <a:ext cx="1485900" cy="1073150"/>
        </p:xfrm>
        <a:graphic>
          <a:graphicData uri="http://schemas.openxmlformats.org/presentationml/2006/ole">
            <p:oleObj spid="_x0000_s30860" name="Equation" r:id="rId8" imgW="495085" imgH="393529" progId="">
              <p:embed/>
            </p:oleObj>
          </a:graphicData>
        </a:graphic>
      </p:graphicFrame>
      <p:sp>
        <p:nvSpPr>
          <p:cNvPr id="12" name="TextBox 11"/>
          <p:cNvSpPr txBox="1"/>
          <p:nvPr/>
        </p:nvSpPr>
        <p:spPr>
          <a:xfrm>
            <a:off x="6019800" y="4114800"/>
            <a:ext cx="785793" cy="523220"/>
          </a:xfrm>
          <a:prstGeom prst="rect">
            <a:avLst/>
          </a:prstGeom>
          <a:noFill/>
        </p:spPr>
        <p:txBody>
          <a:bodyPr wrap="none" rtlCol="0">
            <a:spAutoFit/>
          </a:bodyPr>
          <a:lstStyle/>
          <a:p>
            <a:r>
              <a:rPr lang="en-US" sz="2800" dirty="0" smtClean="0"/>
              <a:t>And</a:t>
            </a:r>
            <a:endParaRPr lang="en-US" sz="2800" dirty="0"/>
          </a:p>
        </p:txBody>
      </p:sp>
      <p:sp>
        <p:nvSpPr>
          <p:cNvPr id="13" name="TextBox 12"/>
          <p:cNvSpPr txBox="1"/>
          <p:nvPr/>
        </p:nvSpPr>
        <p:spPr>
          <a:xfrm>
            <a:off x="5867400" y="2514600"/>
            <a:ext cx="1216230" cy="523220"/>
          </a:xfrm>
          <a:prstGeom prst="rect">
            <a:avLst/>
          </a:prstGeom>
          <a:noFill/>
        </p:spPr>
        <p:txBody>
          <a:bodyPr wrap="none" rtlCol="0">
            <a:spAutoFit/>
          </a:bodyPr>
          <a:lstStyle/>
          <a:p>
            <a:r>
              <a:rPr lang="en-US" sz="2800" dirty="0" smtClean="0"/>
              <a:t>Where</a:t>
            </a:r>
            <a:endParaRPr lang="en-US" sz="2800" dirty="0"/>
          </a:p>
        </p:txBody>
      </p:sp>
      <p:graphicFrame>
        <p:nvGraphicFramePr>
          <p:cNvPr id="30728" name="Object 8"/>
          <p:cNvGraphicFramePr>
            <a:graphicFrameLocks noChangeAspect="1"/>
          </p:cNvGraphicFramePr>
          <p:nvPr/>
        </p:nvGraphicFramePr>
        <p:xfrm>
          <a:off x="6076950" y="4691063"/>
          <a:ext cx="2133600" cy="1279525"/>
        </p:xfrm>
        <a:graphic>
          <a:graphicData uri="http://schemas.openxmlformats.org/presentationml/2006/ole">
            <p:oleObj spid="_x0000_s30861" name="Equation" r:id="rId9" imgW="710891" imgH="469696" progId="">
              <p:embed/>
            </p:oleObj>
          </a:graphicData>
        </a:graphic>
      </p:graphicFrame>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6"/>
          <p:cNvSpPr>
            <a:spLocks noGrp="1"/>
          </p:cNvSpPr>
          <p:nvPr>
            <p:ph type="sldNum" sz="quarter" idx="12"/>
          </p:nvPr>
        </p:nvSpPr>
        <p:spPr>
          <a:noFill/>
        </p:spPr>
        <p:txBody>
          <a:bodyPr/>
          <a:lstStyle/>
          <a:p>
            <a:fld id="{9A1299A0-9AC6-470C-9436-0BB284737190}" type="slidenum">
              <a:rPr lang="en-US" altLang="zh-CN"/>
              <a:pPr/>
              <a:t>59</a:t>
            </a:fld>
            <a:endParaRPr lang="en-US" altLang="zh-CN"/>
          </a:p>
        </p:txBody>
      </p:sp>
      <p:sp>
        <p:nvSpPr>
          <p:cNvPr id="10244" name="Rectangle 4"/>
          <p:cNvSpPr>
            <a:spLocks noGrp="1" noChangeArrowheads="1"/>
          </p:cNvSpPr>
          <p:nvPr>
            <p:ph type="title"/>
          </p:nvPr>
        </p:nvSpPr>
        <p:spPr/>
        <p:txBody>
          <a:bodyPr/>
          <a:lstStyle/>
          <a:p>
            <a:pPr eaLnBrk="1" hangingPunct="1"/>
            <a:r>
              <a:rPr lang="en-US" altLang="zh-CN" i="1" smtClean="0">
                <a:solidFill>
                  <a:srgbClr val="006666"/>
                </a:solidFill>
                <a:latin typeface="Times New Roman" pitchFamily="18" charset="0"/>
              </a:rPr>
              <a:t>Example 10. </a:t>
            </a:r>
            <a:r>
              <a:rPr lang="en-US" altLang="zh-CN" smtClean="0">
                <a:solidFill>
                  <a:srgbClr val="006666"/>
                </a:solidFill>
                <a:latin typeface="Times New Roman" pitchFamily="18" charset="0"/>
              </a:rPr>
              <a:t>  Keeping Time </a:t>
            </a:r>
          </a:p>
        </p:txBody>
      </p:sp>
      <p:pic>
        <p:nvPicPr>
          <p:cNvPr id="10245" name="Picture 9" descr="math058"/>
          <p:cNvPicPr>
            <a:picLocks noGrp="1" noChangeAspect="1" noChangeArrowheads="1"/>
          </p:cNvPicPr>
          <p:nvPr>
            <p:ph sz="half" idx="1"/>
          </p:nvPr>
        </p:nvPicPr>
        <p:blipFill>
          <a:blip r:embed="rId3" cstate="print">
            <a:lum bright="-38000" contrast="54000"/>
          </a:blip>
          <a:srcRect/>
          <a:stretch>
            <a:fillRect/>
          </a:stretch>
        </p:blipFill>
        <p:spPr>
          <a:xfrm>
            <a:off x="990600" y="4572000"/>
            <a:ext cx="7848600" cy="1042988"/>
          </a:xfrm>
          <a:noFill/>
        </p:spPr>
      </p:pic>
      <p:sp>
        <p:nvSpPr>
          <p:cNvPr id="10246" name="Text Box 5"/>
          <p:cNvSpPr txBox="1">
            <a:spLocks noChangeArrowheads="1"/>
          </p:cNvSpPr>
          <p:nvPr/>
        </p:nvSpPr>
        <p:spPr bwMode="auto">
          <a:xfrm>
            <a:off x="685800" y="1371600"/>
            <a:ext cx="8153400" cy="1187450"/>
          </a:xfrm>
          <a:prstGeom prst="rect">
            <a:avLst/>
          </a:prstGeom>
          <a:noFill/>
          <a:ln w="9525">
            <a:noFill/>
            <a:miter lim="800000"/>
            <a:headEnd/>
            <a:tailEnd/>
          </a:ln>
        </p:spPr>
        <p:txBody>
          <a:bodyPr>
            <a:spAutoFit/>
          </a:bodyPr>
          <a:lstStyle/>
          <a:p>
            <a:pPr>
              <a:spcBef>
                <a:spcPct val="50000"/>
              </a:spcBef>
            </a:pPr>
            <a:r>
              <a:rPr lang="en-US" altLang="zh-CN" sz="2400" b="1">
                <a:latin typeface="Times New Roman" pitchFamily="18" charset="0"/>
              </a:rPr>
              <a:t>Determine the length of a simple pendulum that will swing back and forth in simple harmonic motion with a period of 1.00 s.</a:t>
            </a:r>
          </a:p>
        </p:txBody>
      </p:sp>
      <p:graphicFrame>
        <p:nvGraphicFramePr>
          <p:cNvPr id="10242" name="Object 11"/>
          <p:cNvGraphicFramePr>
            <a:graphicFrameLocks noGrp="1" noChangeAspect="1"/>
          </p:cNvGraphicFramePr>
          <p:nvPr>
            <p:ph sz="half" idx="2"/>
          </p:nvPr>
        </p:nvGraphicFramePr>
        <p:xfrm>
          <a:off x="2971800" y="2667000"/>
          <a:ext cx="3429000" cy="1455738"/>
        </p:xfrm>
        <a:graphic>
          <a:graphicData uri="http://schemas.openxmlformats.org/presentationml/2006/ole">
            <p:oleObj spid="_x0000_s87061" name="Equation" r:id="rId4" imgW="926698" imgH="393529" progId="">
              <p:embed/>
            </p:oleObj>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762000"/>
            <a:ext cx="7620000" cy="5878532"/>
          </a:xfrm>
          <a:prstGeom prst="rect">
            <a:avLst/>
          </a:prstGeom>
        </p:spPr>
        <p:txBody>
          <a:bodyPr wrap="square">
            <a:spAutoFit/>
          </a:bodyPr>
          <a:lstStyle/>
          <a:p>
            <a:r>
              <a:rPr lang="en-US" sz="2800" b="1" u="sng" dirty="0"/>
              <a:t>Problem-solving and </a:t>
            </a:r>
            <a:r>
              <a:rPr lang="en-US" sz="2800" b="1" u="sng" dirty="0" smtClean="0"/>
              <a:t>homework</a:t>
            </a:r>
          </a:p>
          <a:p>
            <a:endParaRPr lang="en-US" sz="2800" b="1" u="sng" dirty="0"/>
          </a:p>
          <a:p>
            <a:r>
              <a:rPr lang="en-US" sz="3200" dirty="0" smtClean="0"/>
              <a:t>Each Chapter </a:t>
            </a:r>
            <a:r>
              <a:rPr lang="en-US" sz="3200" dirty="0"/>
              <a:t>you will be given a take-home problem set to complete and hand in for marks ... In addition to this, you need to work through the </a:t>
            </a:r>
            <a:r>
              <a:rPr lang="en-US" sz="3200" dirty="0" smtClean="0"/>
              <a:t>problems </a:t>
            </a:r>
            <a:r>
              <a:rPr lang="en-US" sz="3200" dirty="0"/>
              <a:t>in </a:t>
            </a:r>
            <a:r>
              <a:rPr lang="en-US" sz="3200" i="1" dirty="0" smtClean="0"/>
              <a:t>Book, </a:t>
            </a:r>
            <a:r>
              <a:rPr lang="en-US" sz="3200" i="1" dirty="0"/>
              <a:t>in you own time, at home</a:t>
            </a:r>
            <a:r>
              <a:rPr lang="en-US" sz="3200" i="1" dirty="0" smtClean="0"/>
              <a:t>.</a:t>
            </a:r>
          </a:p>
          <a:p>
            <a:r>
              <a:rPr lang="en-US" sz="3200" i="1" dirty="0" smtClean="0"/>
              <a:t> </a:t>
            </a:r>
            <a:r>
              <a:rPr lang="en-US" sz="3200" i="1" dirty="0"/>
              <a:t>You will </a:t>
            </a:r>
            <a:r>
              <a:rPr lang="en-US" sz="3200" i="1" dirty="0" smtClean="0"/>
              <a:t>not be </a:t>
            </a:r>
            <a:r>
              <a:rPr lang="en-US" sz="3200" i="1" dirty="0"/>
              <a:t>asked to hand these in for marks. Get help from you friends, the course </a:t>
            </a:r>
            <a:r>
              <a:rPr lang="en-US" sz="3200" i="1" dirty="0" smtClean="0"/>
              <a:t>Teacher </a:t>
            </a:r>
            <a:r>
              <a:rPr lang="en-US" sz="3200" i="1" dirty="0"/>
              <a:t>... </a:t>
            </a:r>
            <a:endParaRPr lang="en-US" sz="3200" i="1" dirty="0" smtClean="0"/>
          </a:p>
          <a:p>
            <a:r>
              <a:rPr lang="en-US" sz="3200" i="1" dirty="0" smtClean="0"/>
              <a:t>Do </a:t>
            </a:r>
            <a:r>
              <a:rPr lang="en-US" sz="3200" i="1" dirty="0"/>
              <a:t>not take shortcuts. Mastering these problems is a fundamental </a:t>
            </a:r>
            <a:r>
              <a:rPr lang="en-US" sz="3200" i="1" dirty="0" smtClean="0"/>
              <a:t>aspect of </a:t>
            </a:r>
            <a:r>
              <a:rPr lang="en-US" sz="3200" i="1" dirty="0"/>
              <a:t>this course.</a:t>
            </a:r>
            <a:endParaRPr lang="en-US" sz="3200"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8646" y="609600"/>
            <a:ext cx="2374433" cy="707886"/>
          </a:xfrm>
          <a:prstGeom prst="rect">
            <a:avLst/>
          </a:prstGeom>
          <a:noFill/>
        </p:spPr>
        <p:txBody>
          <a:bodyPr wrap="none" rtlCol="0">
            <a:spAutoFit/>
          </a:bodyPr>
          <a:lstStyle/>
          <a:p>
            <a:r>
              <a:rPr lang="en-US" sz="4000" dirty="0" smtClean="0"/>
              <a:t>LC Circuit</a:t>
            </a:r>
            <a:endParaRPr lang="en-US" sz="4000" dirty="0"/>
          </a:p>
        </p:txBody>
      </p:sp>
      <p:pic>
        <p:nvPicPr>
          <p:cNvPr id="57346" name="Picture 2"/>
          <p:cNvPicPr>
            <a:picLocks noChangeAspect="1" noChangeArrowheads="1"/>
          </p:cNvPicPr>
          <p:nvPr/>
        </p:nvPicPr>
        <p:blipFill>
          <a:blip r:embed="rId2" cstate="print"/>
          <a:srcRect/>
          <a:stretch>
            <a:fillRect/>
          </a:stretch>
        </p:blipFill>
        <p:spPr bwMode="auto">
          <a:xfrm>
            <a:off x="1143000" y="1390650"/>
            <a:ext cx="3895725" cy="4076700"/>
          </a:xfrm>
          <a:prstGeom prst="rect">
            <a:avLst/>
          </a:prstGeom>
          <a:noFill/>
          <a:ln w="9525">
            <a:noFill/>
            <a:miter lim="800000"/>
            <a:headEnd/>
            <a:tailEnd/>
          </a:ln>
          <a:effectLst/>
        </p:spPr>
      </p:pic>
      <p:pic>
        <p:nvPicPr>
          <p:cNvPr id="57347" name="Picture 3"/>
          <p:cNvPicPr>
            <a:picLocks noChangeAspect="1" noChangeArrowheads="1"/>
          </p:cNvPicPr>
          <p:nvPr/>
        </p:nvPicPr>
        <p:blipFill>
          <a:blip r:embed="rId3" cstate="print"/>
          <a:srcRect/>
          <a:stretch>
            <a:fillRect/>
          </a:stretch>
        </p:blipFill>
        <p:spPr bwMode="auto">
          <a:xfrm>
            <a:off x="5381625" y="2209800"/>
            <a:ext cx="2695575" cy="2028825"/>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347"/>
                                        </p:tgtEl>
                                        <p:attrNameLst>
                                          <p:attrName>style.visibility</p:attrName>
                                        </p:attrNameLst>
                                      </p:cBhvr>
                                      <p:to>
                                        <p:strVal val="visible"/>
                                      </p:to>
                                    </p:set>
                                    <p:anim calcmode="lin" valueType="num">
                                      <p:cBhvr additive="base">
                                        <p:cTn id="7" dur="500" fill="hold"/>
                                        <p:tgtEl>
                                          <p:spTgt spid="57347"/>
                                        </p:tgtEl>
                                        <p:attrNameLst>
                                          <p:attrName>ppt_x</p:attrName>
                                        </p:attrNameLst>
                                      </p:cBhvr>
                                      <p:tavLst>
                                        <p:tav tm="0">
                                          <p:val>
                                            <p:strVal val="#ppt_x"/>
                                          </p:val>
                                        </p:tav>
                                        <p:tav tm="100000">
                                          <p:val>
                                            <p:strVal val="#ppt_x"/>
                                          </p:val>
                                        </p:tav>
                                      </p:tavLst>
                                    </p:anim>
                                    <p:anim calcmode="lin" valueType="num">
                                      <p:cBhvr additive="base">
                                        <p:cTn id="8" dur="500" fill="hold"/>
                                        <p:tgtEl>
                                          <p:spTgt spid="573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1881188" y="990601"/>
            <a:ext cx="6958012" cy="5410200"/>
          </a:xfrm>
          <a:prstGeom prst="rect">
            <a:avLst/>
          </a:prstGeom>
          <a:noFill/>
          <a:ln w="9525">
            <a:noFill/>
            <a:miter lim="800000"/>
            <a:headEnd/>
            <a:tailEnd/>
          </a:ln>
          <a:effectLst/>
        </p:spPr>
      </p:pic>
      <p:sp>
        <p:nvSpPr>
          <p:cNvPr id="3" name="TextBox 2"/>
          <p:cNvSpPr txBox="1"/>
          <p:nvPr/>
        </p:nvSpPr>
        <p:spPr>
          <a:xfrm>
            <a:off x="1038646" y="381000"/>
            <a:ext cx="7967309" cy="707886"/>
          </a:xfrm>
          <a:prstGeom prst="rect">
            <a:avLst/>
          </a:prstGeom>
          <a:noFill/>
        </p:spPr>
        <p:txBody>
          <a:bodyPr wrap="none" rtlCol="0">
            <a:spAutoFit/>
          </a:bodyPr>
          <a:lstStyle/>
          <a:p>
            <a:r>
              <a:rPr lang="en-US" sz="4000" dirty="0" smtClean="0"/>
              <a:t>Charging discharging of an LC Circuit</a:t>
            </a:r>
            <a:endParaRPr lang="en-US" sz="4000" dirty="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p:cNvSpPr>
            <a:spLocks noGrp="1"/>
          </p:cNvSpPr>
          <p:nvPr>
            <p:ph type="sldNum" sz="quarter" idx="10"/>
          </p:nvPr>
        </p:nvSpPr>
        <p:spPr>
          <a:solidFill>
            <a:srgbClr val="99CCFF">
              <a:alpha val="50195"/>
            </a:srgbClr>
          </a:solid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9pPr>
          </a:lstStyle>
          <a:p>
            <a:pPr eaLnBrk="1" hangingPunct="1"/>
            <a:fld id="{B93B533A-773E-4A1C-9491-DE33B5E306D2}" type="slidenum">
              <a:rPr lang="en-US" sz="1200" smtClean="0">
                <a:latin typeface="Times New Roman" pitchFamily="18" charset="0"/>
              </a:rPr>
              <a:pPr eaLnBrk="1" hangingPunct="1"/>
              <a:t>62</a:t>
            </a:fld>
            <a:endParaRPr lang="en-US" sz="1200" smtClean="0">
              <a:latin typeface="Times New Roman" pitchFamily="18" charset="0"/>
            </a:endParaRPr>
          </a:p>
        </p:txBody>
      </p:sp>
      <p:pic>
        <p:nvPicPr>
          <p:cNvPr id="20483" name="Picture 3" descr="3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2400" y="76200"/>
            <a:ext cx="2093913" cy="160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4" name="Picture 4" descr="3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47800" y="1752600"/>
            <a:ext cx="2249488" cy="1598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5" name="Picture 5" descr="3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662238" y="3429000"/>
            <a:ext cx="2366962"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6" name="Picture 6" descr="3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733800" y="5105400"/>
            <a:ext cx="2249488" cy="1601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7" name="Picture 15" descr="W12D2_07.psd"/>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2667000" y="76200"/>
            <a:ext cx="188595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8" name="Picture 16" descr="W12D2_08.psd"/>
          <p:cNvPicPr>
            <a:picLocks noChangeAspect="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114800" y="1752600"/>
            <a:ext cx="1944688"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9" name="Picture 18" descr="W12D2_09.psd"/>
          <p:cNvPicPr>
            <a:picLocks noChangeAspect="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5473700" y="3429000"/>
            <a:ext cx="19939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90" name="Picture 19" descr="W12D2_10.psd"/>
          <p:cNvPicPr>
            <a:picLocks noChangeAspect="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400800" y="5105400"/>
            <a:ext cx="2081213"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91" name="TextBox 20"/>
          <p:cNvSpPr txBox="1">
            <a:spLocks noChangeArrowheads="1"/>
          </p:cNvSpPr>
          <p:nvPr/>
        </p:nvSpPr>
        <p:spPr bwMode="auto">
          <a:xfrm>
            <a:off x="5105400" y="304800"/>
            <a:ext cx="27432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9pPr>
          </a:lstStyle>
          <a:p>
            <a:pPr eaLnBrk="1" hangingPunct="1"/>
            <a:r>
              <a:rPr lang="en-US"/>
              <a:t>Energy stored in electric field</a:t>
            </a:r>
          </a:p>
        </p:txBody>
      </p:sp>
      <p:sp>
        <p:nvSpPr>
          <p:cNvPr id="20492" name="TextBox 21"/>
          <p:cNvSpPr txBox="1">
            <a:spLocks noChangeArrowheads="1"/>
          </p:cNvSpPr>
          <p:nvPr/>
        </p:nvSpPr>
        <p:spPr bwMode="auto">
          <a:xfrm>
            <a:off x="6172200" y="2017713"/>
            <a:ext cx="2971800"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9pPr>
          </a:lstStyle>
          <a:p>
            <a:pPr eaLnBrk="1" hangingPunct="1"/>
            <a:r>
              <a:rPr lang="en-US"/>
              <a:t>Energy stored in magnetic field</a:t>
            </a:r>
          </a:p>
        </p:txBody>
      </p:sp>
      <p:sp>
        <p:nvSpPr>
          <p:cNvPr id="20493" name="TextBox 22"/>
          <p:cNvSpPr txBox="1">
            <a:spLocks noChangeArrowheads="1"/>
          </p:cNvSpPr>
          <p:nvPr/>
        </p:nvSpPr>
        <p:spPr bwMode="auto">
          <a:xfrm>
            <a:off x="76200" y="3733800"/>
            <a:ext cx="26670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9pPr>
          </a:lstStyle>
          <a:p>
            <a:pPr eaLnBrk="1" hangingPunct="1"/>
            <a:r>
              <a:rPr lang="en-US"/>
              <a:t>Energy stored in electric field</a:t>
            </a:r>
          </a:p>
        </p:txBody>
      </p:sp>
      <p:sp>
        <p:nvSpPr>
          <p:cNvPr id="20494" name="TextBox 24"/>
          <p:cNvSpPr txBox="1">
            <a:spLocks noChangeArrowheads="1"/>
          </p:cNvSpPr>
          <p:nvPr/>
        </p:nvSpPr>
        <p:spPr bwMode="auto">
          <a:xfrm>
            <a:off x="228600" y="5410200"/>
            <a:ext cx="28194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itchFamily="34" charset="0"/>
                <a:ea typeface="ＭＳ Ｐゴシック" pitchFamily="34" charset="-128"/>
              </a:defRPr>
            </a:lvl1pPr>
            <a:lvl2pPr marL="742950" indent="-285750" eaLnBrk="0" hangingPunct="0">
              <a:defRPr sz="2800">
                <a:solidFill>
                  <a:schemeClr val="tx1"/>
                </a:solidFill>
                <a:latin typeface="Arial" pitchFamily="34" charset="0"/>
                <a:ea typeface="ＭＳ Ｐゴシック" pitchFamily="34" charset="-128"/>
              </a:defRPr>
            </a:lvl2pPr>
            <a:lvl3pPr marL="1143000" indent="-228600" eaLnBrk="0" hangingPunct="0">
              <a:defRPr sz="2800">
                <a:solidFill>
                  <a:schemeClr val="tx1"/>
                </a:solidFill>
                <a:latin typeface="Arial" pitchFamily="34" charset="0"/>
                <a:ea typeface="ＭＳ Ｐゴシック" pitchFamily="34" charset="-128"/>
              </a:defRPr>
            </a:lvl3pPr>
            <a:lvl4pPr marL="1600200" indent="-228600" eaLnBrk="0" hangingPunct="0">
              <a:defRPr sz="2800">
                <a:solidFill>
                  <a:schemeClr val="tx1"/>
                </a:solidFill>
                <a:latin typeface="Arial" pitchFamily="34" charset="0"/>
                <a:ea typeface="ＭＳ Ｐゴシック" pitchFamily="34" charset="-128"/>
              </a:defRPr>
            </a:lvl4pPr>
            <a:lvl5pPr marL="2057400" indent="-228600" eaLnBrk="0" hangingPunct="0">
              <a:defRPr sz="2800">
                <a:solidFill>
                  <a:schemeClr val="tx1"/>
                </a:solidFill>
                <a:latin typeface="Arial" pitchFamily="34" charset="0"/>
                <a:ea typeface="ＭＳ Ｐゴシック" pitchFamily="34" charset="-128"/>
              </a:defRPr>
            </a:lvl5pPr>
            <a:lvl6pPr marL="25146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6pPr>
            <a:lvl7pPr marL="29718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7pPr>
            <a:lvl8pPr marL="34290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8pPr>
            <a:lvl9pPr marL="3886200" indent="-228600" eaLnBrk="0" fontAlgn="base" hangingPunct="0">
              <a:spcBef>
                <a:spcPct val="20000"/>
              </a:spcBef>
              <a:spcAft>
                <a:spcPct val="0"/>
              </a:spcAft>
              <a:defRPr sz="2800">
                <a:solidFill>
                  <a:schemeClr val="tx1"/>
                </a:solidFill>
                <a:latin typeface="Arial" pitchFamily="34" charset="0"/>
                <a:ea typeface="ＭＳ Ｐゴシック" pitchFamily="34" charset="-128"/>
              </a:defRPr>
            </a:lvl9pPr>
          </a:lstStyle>
          <a:p>
            <a:pPr eaLnBrk="1" hangingPunct="1"/>
            <a:r>
              <a:rPr lang="en-US"/>
              <a:t>Energy stored in magnetic field</a:t>
            </a:r>
          </a:p>
        </p:txBody>
      </p:sp>
    </p:spTree>
    <p:custDataLst>
      <p:tags r:id="rId1"/>
    </p:custDataLst>
    <p:extLst>
      <p:ext uri="{BB962C8B-B14F-4D97-AF65-F5344CB8AC3E}">
        <p14:creationId xmlns="" xmlns:p14="http://schemas.microsoft.com/office/powerpoint/2010/main" val="4002326146"/>
      </p:ext>
    </p:extLst>
  </p:cSld>
  <p:clrMapOvr>
    <a:masterClrMapping/>
  </p:clrMapOvr>
  <p:transition advTm="1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381000"/>
            <a:ext cx="7696200" cy="3046988"/>
          </a:xfrm>
          <a:prstGeom prst="rect">
            <a:avLst/>
          </a:prstGeom>
        </p:spPr>
        <p:txBody>
          <a:bodyPr wrap="square">
            <a:spAutoFit/>
          </a:bodyPr>
          <a:lstStyle/>
          <a:p>
            <a:r>
              <a:rPr lang="en-US" sz="3200" dirty="0" smtClean="0"/>
              <a:t>An </a:t>
            </a:r>
            <a:r>
              <a:rPr lang="en-US" sz="3200" b="1" dirty="0" smtClean="0"/>
              <a:t>LC circuit</a:t>
            </a:r>
            <a:r>
              <a:rPr lang="en-US" sz="3200" dirty="0" smtClean="0"/>
              <a:t>, also called a </a:t>
            </a:r>
            <a:r>
              <a:rPr lang="en-US" sz="3200" b="1" dirty="0" smtClean="0"/>
              <a:t>resonant circuit</a:t>
            </a:r>
            <a:r>
              <a:rPr lang="en-US" sz="3200" dirty="0" smtClean="0"/>
              <a:t>, </a:t>
            </a:r>
            <a:r>
              <a:rPr lang="en-US" sz="3200" b="1" dirty="0" smtClean="0"/>
              <a:t>tank circuit</a:t>
            </a:r>
            <a:r>
              <a:rPr lang="en-US" sz="3200" dirty="0" smtClean="0"/>
              <a:t>, or </a:t>
            </a:r>
            <a:r>
              <a:rPr lang="en-US" sz="3200" b="1" dirty="0" smtClean="0"/>
              <a:t>tuned circuit</a:t>
            </a:r>
            <a:r>
              <a:rPr lang="en-US" sz="3200" dirty="0" smtClean="0"/>
              <a:t>, consists of an inductor,</a:t>
            </a:r>
            <a:r>
              <a:rPr lang="en-US" sz="3200" dirty="0" smtClean="0">
                <a:solidFill>
                  <a:schemeClr val="tx2"/>
                </a:solidFill>
              </a:rPr>
              <a:t> </a:t>
            </a:r>
            <a:r>
              <a:rPr lang="en-US" sz="3200" dirty="0" smtClean="0"/>
              <a:t>represented by the letter L, and a capacitor, represented by the letter C. When connected together, they can act as an electrical resonator or oscillator.</a:t>
            </a:r>
            <a:endParaRPr lang="en-US" sz="3200" dirty="0"/>
          </a:p>
        </p:txBody>
      </p:sp>
      <p:sp>
        <p:nvSpPr>
          <p:cNvPr id="3" name="TextBox 2"/>
          <p:cNvSpPr txBox="1"/>
          <p:nvPr/>
        </p:nvSpPr>
        <p:spPr>
          <a:xfrm>
            <a:off x="1676400" y="3810000"/>
            <a:ext cx="6501075" cy="584775"/>
          </a:xfrm>
          <a:prstGeom prst="rect">
            <a:avLst/>
          </a:prstGeom>
          <a:noFill/>
        </p:spPr>
        <p:txBody>
          <a:bodyPr wrap="none" rtlCol="0">
            <a:spAutoFit/>
          </a:bodyPr>
          <a:lstStyle/>
          <a:p>
            <a:r>
              <a:rPr lang="en-US" sz="3200" dirty="0" smtClean="0"/>
              <a:t>Voltage across capacitor at any instant</a:t>
            </a:r>
            <a:endParaRPr lang="en-US" sz="3200" dirty="0"/>
          </a:p>
        </p:txBody>
      </p:sp>
      <p:graphicFrame>
        <p:nvGraphicFramePr>
          <p:cNvPr id="4" name="Object 3"/>
          <p:cNvGraphicFramePr>
            <a:graphicFrameLocks noChangeAspect="1"/>
          </p:cNvGraphicFramePr>
          <p:nvPr/>
        </p:nvGraphicFramePr>
        <p:xfrm>
          <a:off x="3717925" y="4724400"/>
          <a:ext cx="1250950" cy="914400"/>
        </p:xfrm>
        <a:graphic>
          <a:graphicData uri="http://schemas.openxmlformats.org/presentationml/2006/ole">
            <p:oleObj spid="_x0000_s58389" name="Equation" r:id="rId3" imgW="495085" imgH="393529" progId="">
              <p:embed/>
            </p:oleObj>
          </a:graphicData>
        </a:graphic>
      </p:graphicFrame>
      <p:sp>
        <p:nvSpPr>
          <p:cNvPr id="5" name="TextBox 4"/>
          <p:cNvSpPr txBox="1"/>
          <p:nvPr/>
        </p:nvSpPr>
        <p:spPr>
          <a:xfrm>
            <a:off x="1066800" y="5562600"/>
            <a:ext cx="7049494" cy="1077218"/>
          </a:xfrm>
          <a:prstGeom prst="rect">
            <a:avLst/>
          </a:prstGeom>
          <a:noFill/>
        </p:spPr>
        <p:txBody>
          <a:bodyPr wrap="none" rtlCol="0">
            <a:spAutoFit/>
          </a:bodyPr>
          <a:lstStyle/>
          <a:p>
            <a:r>
              <a:rPr lang="en-US" sz="3200" dirty="0" smtClean="0"/>
              <a:t>Q is the charge on the capacitor and C is</a:t>
            </a:r>
          </a:p>
          <a:p>
            <a:r>
              <a:rPr lang="en-US" sz="3200" dirty="0" smtClean="0"/>
              <a:t> capacitance of capacitor.</a:t>
            </a:r>
            <a:endParaRPr lang="en-US" sz="3200" dirty="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534" y="533400"/>
            <a:ext cx="7338869" cy="584775"/>
          </a:xfrm>
          <a:prstGeom prst="rect">
            <a:avLst/>
          </a:prstGeom>
        </p:spPr>
        <p:txBody>
          <a:bodyPr wrap="none">
            <a:spAutoFit/>
          </a:bodyPr>
          <a:lstStyle/>
          <a:p>
            <a:r>
              <a:rPr lang="en-US" sz="3200" dirty="0" smtClean="0"/>
              <a:t>Voltage across inductor at the same instant</a:t>
            </a:r>
            <a:endParaRPr lang="en-US" sz="3200" dirty="0"/>
          </a:p>
        </p:txBody>
      </p:sp>
      <p:graphicFrame>
        <p:nvGraphicFramePr>
          <p:cNvPr id="3" name="Object 2"/>
          <p:cNvGraphicFramePr>
            <a:graphicFrameLocks noChangeAspect="1"/>
          </p:cNvGraphicFramePr>
          <p:nvPr/>
        </p:nvGraphicFramePr>
        <p:xfrm>
          <a:off x="2971800" y="1295400"/>
          <a:ext cx="1295400" cy="990600"/>
        </p:xfrm>
        <a:graphic>
          <a:graphicData uri="http://schemas.openxmlformats.org/presentationml/2006/ole">
            <p:oleObj spid="_x0000_s59489" name="Equation" r:id="rId3" imgW="609336" imgH="393529" progId="">
              <p:embed/>
            </p:oleObj>
          </a:graphicData>
        </a:graphic>
      </p:graphicFrame>
      <p:graphicFrame>
        <p:nvGraphicFramePr>
          <p:cNvPr id="59395" name="Object 3"/>
          <p:cNvGraphicFramePr>
            <a:graphicFrameLocks noChangeAspect="1"/>
          </p:cNvGraphicFramePr>
          <p:nvPr/>
        </p:nvGraphicFramePr>
        <p:xfrm>
          <a:off x="2603500" y="2514600"/>
          <a:ext cx="1727200" cy="990600"/>
        </p:xfrm>
        <a:graphic>
          <a:graphicData uri="http://schemas.openxmlformats.org/presentationml/2006/ole">
            <p:oleObj spid="_x0000_s59490" name="Equation" r:id="rId4" imgW="812447" imgH="393529" progId="">
              <p:embed/>
            </p:oleObj>
          </a:graphicData>
        </a:graphic>
      </p:graphicFrame>
      <p:sp>
        <p:nvSpPr>
          <p:cNvPr id="5" name="Rectangle 4"/>
          <p:cNvSpPr/>
          <p:nvPr/>
        </p:nvSpPr>
        <p:spPr>
          <a:xfrm>
            <a:off x="4587123" y="2667000"/>
            <a:ext cx="3871078" cy="1077218"/>
          </a:xfrm>
          <a:prstGeom prst="rect">
            <a:avLst/>
          </a:prstGeom>
        </p:spPr>
        <p:txBody>
          <a:bodyPr wrap="square">
            <a:spAutoFit/>
          </a:bodyPr>
          <a:lstStyle/>
          <a:p>
            <a:r>
              <a:rPr lang="en-US" sz="3200" dirty="0" smtClean="0">
                <a:hlinkClick r:id="rId5" tooltip="Kirchhoff's voltage law"/>
              </a:rPr>
              <a:t>Kirchhoff's voltage law</a:t>
            </a:r>
            <a:endParaRPr lang="en-US" sz="3200" dirty="0" smtClean="0"/>
          </a:p>
          <a:p>
            <a:endParaRPr lang="en-US" sz="3200" dirty="0"/>
          </a:p>
        </p:txBody>
      </p:sp>
      <p:graphicFrame>
        <p:nvGraphicFramePr>
          <p:cNvPr id="59396" name="Object 4"/>
          <p:cNvGraphicFramePr>
            <a:graphicFrameLocks noChangeAspect="1"/>
          </p:cNvGraphicFramePr>
          <p:nvPr/>
        </p:nvGraphicFramePr>
        <p:xfrm>
          <a:off x="2482850" y="3733800"/>
          <a:ext cx="1943100" cy="1054100"/>
        </p:xfrm>
        <a:graphic>
          <a:graphicData uri="http://schemas.openxmlformats.org/presentationml/2006/ole">
            <p:oleObj spid="_x0000_s59491" name="Equation" r:id="rId6" imgW="914400" imgH="419100" progId="">
              <p:embed/>
            </p:oleObj>
          </a:graphicData>
        </a:graphic>
      </p:graphicFrame>
      <p:sp>
        <p:nvSpPr>
          <p:cNvPr id="7" name="TextBox 6"/>
          <p:cNvSpPr txBox="1"/>
          <p:nvPr/>
        </p:nvSpPr>
        <p:spPr>
          <a:xfrm>
            <a:off x="1219200" y="4953000"/>
            <a:ext cx="6545959" cy="584775"/>
          </a:xfrm>
          <a:prstGeom prst="rect">
            <a:avLst/>
          </a:prstGeom>
          <a:noFill/>
        </p:spPr>
        <p:txBody>
          <a:bodyPr wrap="none" rtlCol="0">
            <a:spAutoFit/>
          </a:bodyPr>
          <a:lstStyle/>
          <a:p>
            <a:r>
              <a:rPr lang="en-US" sz="3200" dirty="0" smtClean="0"/>
              <a:t>Similar to differential equation of SHM</a:t>
            </a:r>
            <a:endParaRPr lang="en-US" sz="3200" dirty="0"/>
          </a:p>
        </p:txBody>
      </p:sp>
      <p:graphicFrame>
        <p:nvGraphicFramePr>
          <p:cNvPr id="59397" name="Object 5"/>
          <p:cNvGraphicFramePr>
            <a:graphicFrameLocks noChangeAspect="1"/>
          </p:cNvGraphicFramePr>
          <p:nvPr/>
        </p:nvGraphicFramePr>
        <p:xfrm>
          <a:off x="2622550" y="5562600"/>
          <a:ext cx="1970088" cy="1054100"/>
        </p:xfrm>
        <a:graphic>
          <a:graphicData uri="http://schemas.openxmlformats.org/presentationml/2006/ole">
            <p:oleObj spid="_x0000_s59492" name="Equation" r:id="rId7" imgW="927100" imgH="419100" progId="">
              <p:embed/>
            </p:oleObj>
          </a:graphicData>
        </a:graphic>
      </p:graphicFrame>
      <p:graphicFrame>
        <p:nvGraphicFramePr>
          <p:cNvPr id="59398" name="Object 6"/>
          <p:cNvGraphicFramePr>
            <a:graphicFrameLocks noChangeAspect="1"/>
          </p:cNvGraphicFramePr>
          <p:nvPr/>
        </p:nvGraphicFramePr>
        <p:xfrm>
          <a:off x="5581650" y="5486400"/>
          <a:ext cx="1905000" cy="1073150"/>
        </p:xfrm>
        <a:graphic>
          <a:graphicData uri="http://schemas.openxmlformats.org/presentationml/2006/ole">
            <p:oleObj spid="_x0000_s59493" name="Equation" r:id="rId8" imgW="634725" imgH="393529" progId="">
              <p:embed/>
            </p:oleObj>
          </a:graphicData>
        </a:graphic>
      </p:graphicFrame>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609600"/>
            <a:ext cx="2234330" cy="584775"/>
          </a:xfrm>
          <a:prstGeom prst="rect">
            <a:avLst/>
          </a:prstGeom>
          <a:noFill/>
        </p:spPr>
        <p:txBody>
          <a:bodyPr wrap="none" rtlCol="0">
            <a:spAutoFit/>
          </a:bodyPr>
          <a:lstStyle/>
          <a:p>
            <a:r>
              <a:rPr lang="en-US" sz="3200" dirty="0" smtClean="0"/>
              <a:t>Time Period</a:t>
            </a:r>
            <a:endParaRPr lang="en-US" sz="3200" dirty="0"/>
          </a:p>
        </p:txBody>
      </p:sp>
      <p:graphicFrame>
        <p:nvGraphicFramePr>
          <p:cNvPr id="60418" name="Object 2"/>
          <p:cNvGraphicFramePr>
            <a:graphicFrameLocks noChangeAspect="1"/>
          </p:cNvGraphicFramePr>
          <p:nvPr/>
        </p:nvGraphicFramePr>
        <p:xfrm>
          <a:off x="2095500" y="1776413"/>
          <a:ext cx="2362200" cy="622300"/>
        </p:xfrm>
        <a:graphic>
          <a:graphicData uri="http://schemas.openxmlformats.org/presentationml/2006/ole">
            <p:oleObj spid="_x0000_s60456" name="Equation" r:id="rId3" imgW="787400" imgH="228600" progId="">
              <p:embed/>
            </p:oleObj>
          </a:graphicData>
        </a:graphic>
      </p:graphicFrame>
      <p:sp>
        <p:nvSpPr>
          <p:cNvPr id="4" name="TextBox 3"/>
          <p:cNvSpPr txBox="1"/>
          <p:nvPr/>
        </p:nvSpPr>
        <p:spPr>
          <a:xfrm>
            <a:off x="1219200" y="3048000"/>
            <a:ext cx="1899687" cy="584775"/>
          </a:xfrm>
          <a:prstGeom prst="rect">
            <a:avLst/>
          </a:prstGeom>
          <a:noFill/>
        </p:spPr>
        <p:txBody>
          <a:bodyPr wrap="none" rtlCol="0">
            <a:spAutoFit/>
          </a:bodyPr>
          <a:lstStyle/>
          <a:p>
            <a:r>
              <a:rPr lang="en-US" sz="3200" dirty="0" smtClean="0"/>
              <a:t>Frequency</a:t>
            </a:r>
            <a:endParaRPr lang="en-US" sz="3200" dirty="0"/>
          </a:p>
        </p:txBody>
      </p:sp>
      <p:graphicFrame>
        <p:nvGraphicFramePr>
          <p:cNvPr id="5" name="Object 4"/>
          <p:cNvGraphicFramePr>
            <a:graphicFrameLocks noChangeAspect="1"/>
          </p:cNvGraphicFramePr>
          <p:nvPr/>
        </p:nvGraphicFramePr>
        <p:xfrm>
          <a:off x="2209800" y="4038600"/>
          <a:ext cx="1892300" cy="1028700"/>
        </p:xfrm>
        <a:graphic>
          <a:graphicData uri="http://schemas.openxmlformats.org/presentationml/2006/ole">
            <p:oleObj spid="_x0000_s60457" name="Equation" r:id="rId4" imgW="825500" imgH="419100" progId="">
              <p:embed/>
            </p:oleObj>
          </a:graphicData>
        </a:graphic>
      </p:graphicFrame>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 Box 2"/>
          <p:cNvSpPr txBox="1">
            <a:spLocks noChangeArrowheads="1"/>
          </p:cNvSpPr>
          <p:nvPr/>
        </p:nvSpPr>
        <p:spPr bwMode="auto">
          <a:xfrm>
            <a:off x="1127125" y="369888"/>
            <a:ext cx="6026150" cy="519112"/>
          </a:xfrm>
          <a:prstGeom prst="rect">
            <a:avLst/>
          </a:prstGeom>
          <a:noFill/>
          <a:ln w="9525">
            <a:noFill/>
            <a:miter lim="800000"/>
            <a:headEnd/>
            <a:tailEnd/>
          </a:ln>
        </p:spPr>
        <p:txBody>
          <a:bodyPr wrap="none">
            <a:spAutoFit/>
          </a:bodyPr>
          <a:lstStyle/>
          <a:p>
            <a:r>
              <a:rPr lang="en-US" sz="2800"/>
              <a:t>Solution of the differential equation is</a:t>
            </a:r>
          </a:p>
        </p:txBody>
      </p:sp>
      <p:sp>
        <p:nvSpPr>
          <p:cNvPr id="9221" name="Text Box 4"/>
          <p:cNvSpPr txBox="1">
            <a:spLocks noChangeArrowheads="1"/>
          </p:cNvSpPr>
          <p:nvPr/>
        </p:nvSpPr>
        <p:spPr bwMode="auto">
          <a:xfrm>
            <a:off x="1279525" y="1844675"/>
            <a:ext cx="3814763" cy="579438"/>
          </a:xfrm>
          <a:prstGeom prst="rect">
            <a:avLst/>
          </a:prstGeom>
          <a:noFill/>
          <a:ln w="9525">
            <a:noFill/>
            <a:miter lim="800000"/>
            <a:headEnd/>
            <a:tailEnd/>
          </a:ln>
        </p:spPr>
        <p:txBody>
          <a:bodyPr wrap="none">
            <a:spAutoFit/>
          </a:bodyPr>
          <a:lstStyle/>
          <a:p>
            <a:r>
              <a:rPr lang="en-US" sz="3200"/>
              <a:t>Current in the circuit</a:t>
            </a:r>
          </a:p>
        </p:txBody>
      </p:sp>
      <p:graphicFrame>
        <p:nvGraphicFramePr>
          <p:cNvPr id="9219" name="Object 5"/>
          <p:cNvGraphicFramePr>
            <a:graphicFrameLocks noChangeAspect="1"/>
          </p:cNvGraphicFramePr>
          <p:nvPr>
            <p:extLst>
              <p:ext uri="{D42A27DB-BD31-4B8C-83A1-F6EECF244321}">
                <p14:modId xmlns="" xmlns:p14="http://schemas.microsoft.com/office/powerpoint/2010/main" val="2063529498"/>
              </p:ext>
            </p:extLst>
          </p:nvPr>
        </p:nvGraphicFramePr>
        <p:xfrm>
          <a:off x="2590800" y="1228148"/>
          <a:ext cx="3352800" cy="609600"/>
        </p:xfrm>
        <a:graphic>
          <a:graphicData uri="http://schemas.openxmlformats.org/presentationml/2006/ole">
            <p:oleObj spid="_x0000_s88106" name="Equation" r:id="rId3" imgW="1295400" imgH="228600" progId="">
              <p:embed/>
            </p:oleObj>
          </a:graphicData>
        </a:graphic>
      </p:graphicFrame>
      <p:graphicFrame>
        <p:nvGraphicFramePr>
          <p:cNvPr id="2" name="Object 1"/>
          <p:cNvGraphicFramePr>
            <a:graphicFrameLocks noChangeAspect="1"/>
          </p:cNvGraphicFramePr>
          <p:nvPr>
            <p:extLst>
              <p:ext uri="{D42A27DB-BD31-4B8C-83A1-F6EECF244321}">
                <p14:modId xmlns="" xmlns:p14="http://schemas.microsoft.com/office/powerpoint/2010/main" val="2076180679"/>
              </p:ext>
            </p:extLst>
          </p:nvPr>
        </p:nvGraphicFramePr>
        <p:xfrm>
          <a:off x="2590800" y="2743200"/>
          <a:ext cx="3352800" cy="609600"/>
        </p:xfrm>
        <a:graphic>
          <a:graphicData uri="http://schemas.openxmlformats.org/presentationml/2006/ole">
            <p:oleObj spid="_x0000_s88107" name="Equation" r:id="rId4" imgW="1295400" imgH="228600" progId="">
              <p:embed/>
            </p:oleObj>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p:cNvPicPr>
            <a:picLocks noChangeAspect="1" noChangeArrowheads="1"/>
          </p:cNvPicPr>
          <p:nvPr/>
        </p:nvPicPr>
        <p:blipFill>
          <a:blip r:embed="rId2" cstate="print"/>
          <a:srcRect/>
          <a:stretch>
            <a:fillRect/>
          </a:stretch>
        </p:blipFill>
        <p:spPr bwMode="auto">
          <a:xfrm>
            <a:off x="1066800" y="781050"/>
            <a:ext cx="7772400" cy="5772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4"/>
          <p:cNvPicPr>
            <a:picLocks noChangeAspect="1" noChangeArrowheads="1"/>
          </p:cNvPicPr>
          <p:nvPr/>
        </p:nvPicPr>
        <p:blipFill>
          <a:blip r:embed="rId2" cstate="print"/>
          <a:srcRect/>
          <a:stretch>
            <a:fillRect/>
          </a:stretch>
        </p:blipFill>
        <p:spPr bwMode="auto">
          <a:xfrm>
            <a:off x="1009650" y="742950"/>
            <a:ext cx="7753350" cy="5810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auto">
          <a:xfrm>
            <a:off x="990600" y="228600"/>
            <a:ext cx="7499350" cy="1143000"/>
          </a:xfrm>
        </p:spPr>
        <p:txBody>
          <a:bodyPr vert="horz" wrap="square" lIns="91440" tIns="45720" rIns="91440" bIns="45720" numCol="1" anchorCtr="0" compatLnSpc="1">
            <a:prstTxWarp prst="textNoShape">
              <a:avLst/>
            </a:prstTxWarp>
          </a:bodyPr>
          <a:lstStyle/>
          <a:p>
            <a:pPr eaLnBrk="1" hangingPunct="1">
              <a:defRPr/>
            </a:pPr>
            <a:r>
              <a:rPr lang="en-US" sz="2800" smtClean="0">
                <a:effectLst>
                  <a:outerShdw blurRad="38100" dist="38100" dir="2700000" algn="tl">
                    <a:srgbClr val="C0C0C0"/>
                  </a:outerShdw>
                </a:effectLst>
              </a:rPr>
              <a:t>Examples some damped oscillating systems</a:t>
            </a:r>
          </a:p>
        </p:txBody>
      </p:sp>
      <p:pic>
        <p:nvPicPr>
          <p:cNvPr id="69635" name="Picture 2"/>
          <p:cNvPicPr>
            <a:picLocks noGrp="1" noChangeAspect="1" noChangeArrowheads="1"/>
          </p:cNvPicPr>
          <p:nvPr>
            <p:ph idx="1"/>
          </p:nvPr>
        </p:nvPicPr>
        <p:blipFill>
          <a:blip r:embed="rId2" cstate="print"/>
          <a:srcRect/>
          <a:stretch>
            <a:fillRect/>
          </a:stretch>
        </p:blipFill>
        <p:spPr>
          <a:xfrm>
            <a:off x="3810000" y="3200400"/>
            <a:ext cx="2755900" cy="2414588"/>
          </a:xfrm>
          <a:noFill/>
        </p:spPr>
      </p:pic>
      <p:pic>
        <p:nvPicPr>
          <p:cNvPr id="69636" name="Picture 3"/>
          <p:cNvPicPr>
            <a:picLocks noChangeAspect="1" noChangeArrowheads="1"/>
          </p:cNvPicPr>
          <p:nvPr/>
        </p:nvPicPr>
        <p:blipFill>
          <a:blip r:embed="rId3" cstate="print"/>
          <a:srcRect/>
          <a:stretch>
            <a:fillRect/>
          </a:stretch>
        </p:blipFill>
        <p:spPr bwMode="auto">
          <a:xfrm>
            <a:off x="1066800" y="1685925"/>
            <a:ext cx="2524125" cy="4181475"/>
          </a:xfrm>
          <a:prstGeom prst="rect">
            <a:avLst/>
          </a:prstGeom>
          <a:noFill/>
          <a:ln w="9525">
            <a:noFill/>
            <a:miter lim="800000"/>
            <a:headEnd/>
            <a:tailEnd/>
          </a:ln>
        </p:spPr>
      </p:pic>
      <p:pic>
        <p:nvPicPr>
          <p:cNvPr id="69637" name="Picture 6"/>
          <p:cNvPicPr>
            <a:picLocks noChangeAspect="1" noChangeArrowheads="1"/>
          </p:cNvPicPr>
          <p:nvPr/>
        </p:nvPicPr>
        <p:blipFill>
          <a:blip r:embed="rId4" cstate="print"/>
          <a:srcRect/>
          <a:stretch>
            <a:fillRect/>
          </a:stretch>
        </p:blipFill>
        <p:spPr bwMode="auto">
          <a:xfrm>
            <a:off x="3752850" y="1381125"/>
            <a:ext cx="3714750" cy="1819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770" name="Picture 2"/>
          <p:cNvPicPr>
            <a:picLocks noChangeAspect="1" noChangeArrowheads="1"/>
          </p:cNvPicPr>
          <p:nvPr/>
        </p:nvPicPr>
        <p:blipFill>
          <a:blip r:embed="rId2" cstate="print"/>
          <a:srcRect/>
          <a:stretch>
            <a:fillRect/>
          </a:stretch>
        </p:blipFill>
        <p:spPr bwMode="auto">
          <a:xfrm>
            <a:off x="1447800" y="1638300"/>
            <a:ext cx="4152900" cy="1257300"/>
          </a:xfrm>
          <a:prstGeom prst="rect">
            <a:avLst/>
          </a:prstGeom>
          <a:noFill/>
          <a:ln w="9525">
            <a:noFill/>
            <a:miter lim="800000"/>
            <a:headEnd/>
            <a:tailEnd/>
          </a:ln>
          <a:effectLst/>
        </p:spPr>
      </p:pic>
      <p:sp>
        <p:nvSpPr>
          <p:cNvPr id="4" name="TextBox 3"/>
          <p:cNvSpPr txBox="1"/>
          <p:nvPr/>
        </p:nvSpPr>
        <p:spPr>
          <a:xfrm>
            <a:off x="4038600" y="1610380"/>
            <a:ext cx="2667000" cy="523220"/>
          </a:xfrm>
          <a:prstGeom prst="rect">
            <a:avLst/>
          </a:prstGeom>
          <a:noFill/>
        </p:spPr>
        <p:txBody>
          <a:bodyPr wrap="square" rtlCol="0">
            <a:spAutoFit/>
          </a:bodyPr>
          <a:lstStyle/>
          <a:p>
            <a:r>
              <a:rPr lang="en-US" sz="2800" dirty="0" smtClean="0"/>
              <a:t>Linear Motion</a:t>
            </a:r>
            <a:endParaRPr lang="en-US" sz="2800" dirty="0"/>
          </a:p>
        </p:txBody>
      </p:sp>
      <p:sp>
        <p:nvSpPr>
          <p:cNvPr id="6" name="TextBox 5"/>
          <p:cNvSpPr txBox="1"/>
          <p:nvPr/>
        </p:nvSpPr>
        <p:spPr>
          <a:xfrm>
            <a:off x="1066800" y="5267980"/>
            <a:ext cx="3810000" cy="523220"/>
          </a:xfrm>
          <a:prstGeom prst="rect">
            <a:avLst/>
          </a:prstGeom>
          <a:noFill/>
        </p:spPr>
        <p:txBody>
          <a:bodyPr wrap="square" rtlCol="0">
            <a:spAutoFit/>
          </a:bodyPr>
          <a:lstStyle/>
          <a:p>
            <a:r>
              <a:rPr lang="en-US" sz="2800" dirty="0" smtClean="0"/>
              <a:t>Uniform Circular Motion</a:t>
            </a:r>
            <a:endParaRPr lang="en-US" sz="2800" dirty="0"/>
          </a:p>
        </p:txBody>
      </p:sp>
      <p:sp>
        <p:nvSpPr>
          <p:cNvPr id="7" name="TextBox 6"/>
          <p:cNvSpPr txBox="1"/>
          <p:nvPr/>
        </p:nvSpPr>
        <p:spPr>
          <a:xfrm>
            <a:off x="2362200" y="381000"/>
            <a:ext cx="5034327" cy="584775"/>
          </a:xfrm>
          <a:prstGeom prst="rect">
            <a:avLst/>
          </a:prstGeom>
          <a:noFill/>
        </p:spPr>
        <p:txBody>
          <a:bodyPr wrap="none" rtlCol="0">
            <a:spAutoFit/>
          </a:bodyPr>
          <a:lstStyle/>
          <a:p>
            <a:r>
              <a:rPr lang="en-US" sz="3200" b="1" dirty="0" smtClean="0"/>
              <a:t>Different Kind of Motions</a:t>
            </a:r>
            <a:endParaRPr lang="en-US" sz="3200" b="1" dirty="0"/>
          </a:p>
        </p:txBody>
      </p:sp>
      <p:pic>
        <p:nvPicPr>
          <p:cNvPr id="8" name="Picture 7" descr="C:\Users\saklayen.UIU\Desktop\Lecturer Slides\UniformCircularMotion.gif"/>
          <p:cNvPicPr>
            <a:picLocks noChangeAspect="1" noChangeArrowheads="1" noCrop="1"/>
          </p:cNvPicPr>
          <p:nvPr/>
        </p:nvPicPr>
        <p:blipFill>
          <a:blip r:embed="rId3" cstate="print"/>
          <a:srcRect/>
          <a:stretch>
            <a:fillRect/>
          </a:stretch>
        </p:blipFill>
        <p:spPr bwMode="auto">
          <a:xfrm>
            <a:off x="5562600" y="3352800"/>
            <a:ext cx="2743200" cy="2743200"/>
          </a:xfrm>
          <a:prstGeom prst="rect">
            <a:avLst/>
          </a:prstGeom>
          <a:noFill/>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nvSpPr>
        <p:spPr bwMode="auto">
          <a:xfrm>
            <a:off x="1066800" y="293688"/>
            <a:ext cx="7262822" cy="4540730"/>
          </a:xfrm>
          <a:prstGeom prst="rect">
            <a:avLst/>
          </a:prstGeom>
          <a:noFill/>
          <a:ln w="9525">
            <a:noFill/>
            <a:miter lim="800000"/>
            <a:headEnd/>
            <a:tailEnd/>
          </a:ln>
        </p:spPr>
        <p:txBody>
          <a:bodyPr wrap="none">
            <a:spAutoFit/>
          </a:bodyPr>
          <a:lstStyle/>
          <a:p>
            <a:pPr algn="just">
              <a:lnSpc>
                <a:spcPct val="150000"/>
              </a:lnSpc>
            </a:pPr>
            <a:r>
              <a:rPr lang="en-US" sz="2800" b="1" dirty="0"/>
              <a:t>Damped Harmonic motion</a:t>
            </a:r>
            <a:r>
              <a:rPr lang="en-US" sz="2800" dirty="0"/>
              <a:t>: When oscillating</a:t>
            </a:r>
          </a:p>
          <a:p>
            <a:pPr algn="just">
              <a:lnSpc>
                <a:spcPct val="150000"/>
              </a:lnSpc>
            </a:pPr>
            <a:r>
              <a:rPr lang="en-US" sz="2800" dirty="0"/>
              <a:t>bodies do not move back and forth between </a:t>
            </a:r>
          </a:p>
          <a:p>
            <a:pPr algn="just">
              <a:lnSpc>
                <a:spcPct val="150000"/>
              </a:lnSpc>
            </a:pPr>
            <a:r>
              <a:rPr lang="en-US" sz="2800" dirty="0"/>
              <a:t>Precisely fixed limits because frictional force </a:t>
            </a:r>
          </a:p>
          <a:p>
            <a:pPr algn="just">
              <a:lnSpc>
                <a:spcPct val="150000"/>
              </a:lnSpc>
            </a:pPr>
            <a:r>
              <a:rPr lang="en-US" sz="2800" dirty="0"/>
              <a:t>dissipate the energy and amplitude of oscillation </a:t>
            </a:r>
          </a:p>
          <a:p>
            <a:pPr algn="just">
              <a:lnSpc>
                <a:spcPct val="150000"/>
              </a:lnSpc>
            </a:pPr>
            <a:r>
              <a:rPr lang="en-US" sz="2800" dirty="0"/>
              <a:t>Decreases with time and finally die out. Such</a:t>
            </a:r>
          </a:p>
          <a:p>
            <a:pPr algn="just">
              <a:lnSpc>
                <a:spcPct val="150000"/>
              </a:lnSpc>
            </a:pPr>
            <a:r>
              <a:rPr lang="en-US" sz="2800" dirty="0"/>
              <a:t>harmonic motion is called Damped Harmonic </a:t>
            </a:r>
          </a:p>
          <a:p>
            <a:pPr algn="just">
              <a:lnSpc>
                <a:spcPct val="150000"/>
              </a:lnSpc>
            </a:pPr>
            <a:r>
              <a:rPr lang="en-US" sz="2800" dirty="0"/>
              <a:t>Motion.</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4"/>
          <p:cNvPicPr>
            <a:picLocks noChangeAspect="1" noChangeArrowheads="1"/>
          </p:cNvPicPr>
          <p:nvPr/>
        </p:nvPicPr>
        <p:blipFill>
          <a:blip r:embed="rId3" cstate="print"/>
          <a:srcRect/>
          <a:stretch>
            <a:fillRect/>
          </a:stretch>
        </p:blipFill>
        <p:spPr bwMode="auto">
          <a:xfrm>
            <a:off x="1235075" y="381000"/>
            <a:ext cx="7451725" cy="5619750"/>
          </a:xfrm>
          <a:prstGeom prst="rect">
            <a:avLst/>
          </a:prstGeom>
          <a:noFill/>
          <a:ln w="9525">
            <a:noFill/>
            <a:miter lim="800000"/>
            <a:headEnd/>
            <a:tailEnd/>
          </a:ln>
        </p:spPr>
      </p:pic>
      <p:sp>
        <p:nvSpPr>
          <p:cNvPr id="10244" name="Text Box 5"/>
          <p:cNvSpPr txBox="1">
            <a:spLocks noChangeArrowheads="1"/>
          </p:cNvSpPr>
          <p:nvPr/>
        </p:nvSpPr>
        <p:spPr bwMode="auto">
          <a:xfrm>
            <a:off x="1279525" y="1179513"/>
            <a:ext cx="3905250" cy="366712"/>
          </a:xfrm>
          <a:prstGeom prst="rect">
            <a:avLst/>
          </a:prstGeom>
          <a:noFill/>
          <a:ln w="9525">
            <a:noFill/>
            <a:miter lim="800000"/>
            <a:headEnd/>
            <a:tailEnd/>
          </a:ln>
        </p:spPr>
        <p:txBody>
          <a:bodyPr wrap="none">
            <a:spAutoFit/>
          </a:bodyPr>
          <a:lstStyle/>
          <a:p>
            <a:r>
              <a:rPr lang="en-US"/>
              <a:t>In theses systems the damping force</a:t>
            </a:r>
          </a:p>
        </p:txBody>
      </p:sp>
      <p:graphicFrame>
        <p:nvGraphicFramePr>
          <p:cNvPr id="10242" name="Object 6"/>
          <p:cNvGraphicFramePr>
            <a:graphicFrameLocks noGrp="1" noChangeAspect="1"/>
          </p:cNvGraphicFramePr>
          <p:nvPr>
            <p:ph/>
          </p:nvPr>
        </p:nvGraphicFramePr>
        <p:xfrm>
          <a:off x="2362200" y="1600200"/>
          <a:ext cx="1524000" cy="457200"/>
        </p:xfrm>
        <a:graphic>
          <a:graphicData uri="http://schemas.openxmlformats.org/presentationml/2006/ole">
            <p:oleObj spid="_x0000_s89109" name="Equation" r:id="rId4" imgW="583693" imgH="177646" progId="">
              <p:embed/>
            </p:oleObj>
          </a:graphicData>
        </a:graphic>
      </p:graphicFrame>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4"/>
          <p:cNvPicPr>
            <a:picLocks noChangeAspect="1" noChangeArrowheads="1"/>
          </p:cNvPicPr>
          <p:nvPr/>
        </p:nvPicPr>
        <p:blipFill>
          <a:blip r:embed="rId2" cstate="print"/>
          <a:srcRect/>
          <a:stretch>
            <a:fillRect/>
          </a:stretch>
        </p:blipFill>
        <p:spPr bwMode="auto">
          <a:xfrm>
            <a:off x="1143000" y="795338"/>
            <a:ext cx="7696200" cy="5453062"/>
          </a:xfrm>
          <a:prstGeom prst="rect">
            <a:avLst/>
          </a:prstGeom>
          <a:noFill/>
          <a:ln w="9525">
            <a:noFill/>
            <a:miter lim="800000"/>
            <a:headEnd/>
            <a:tailEnd/>
          </a:ln>
        </p:spPr>
      </p:pic>
      <p:pic>
        <p:nvPicPr>
          <p:cNvPr id="183298" name="Picture 2" descr="ax^2+bx+c=0"/>
          <p:cNvPicPr>
            <a:picLocks noChangeAspect="1" noChangeArrowheads="1"/>
          </p:cNvPicPr>
          <p:nvPr/>
        </p:nvPicPr>
        <p:blipFill>
          <a:blip r:embed="rId3" cstate="print"/>
          <a:srcRect/>
          <a:stretch>
            <a:fillRect/>
          </a:stretch>
        </p:blipFill>
        <p:spPr bwMode="auto">
          <a:xfrm>
            <a:off x="6400800" y="4114800"/>
            <a:ext cx="2476500" cy="533400"/>
          </a:xfrm>
          <a:prstGeom prst="rect">
            <a:avLst/>
          </a:prstGeom>
          <a:noFill/>
        </p:spPr>
      </p:pic>
      <p:pic>
        <p:nvPicPr>
          <p:cNvPr id="183300" name="Picture 4" descr="x=\frac{-b\pm\sqrt{b^2-4ac\ }}{2a}."/>
          <p:cNvPicPr>
            <a:picLocks noChangeAspect="1" noChangeArrowheads="1"/>
          </p:cNvPicPr>
          <p:nvPr/>
        </p:nvPicPr>
        <p:blipFill>
          <a:blip r:embed="rId4" cstate="print"/>
          <a:srcRect/>
          <a:stretch>
            <a:fillRect/>
          </a:stretch>
        </p:blipFill>
        <p:spPr bwMode="auto">
          <a:xfrm>
            <a:off x="6324600" y="5257800"/>
            <a:ext cx="2568286" cy="762000"/>
          </a:xfrm>
          <a:prstGeom prst="rect">
            <a:avLst/>
          </a:prstGeom>
          <a:noFill/>
        </p:spPr>
      </p:pic>
      <p:sp>
        <p:nvSpPr>
          <p:cNvPr id="5" name="Left Bracket 4"/>
          <p:cNvSpPr/>
          <p:nvPr/>
        </p:nvSpPr>
        <p:spPr>
          <a:xfrm>
            <a:off x="6172200" y="3962400"/>
            <a:ext cx="457200" cy="26670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p:cNvPicPr>
            <a:picLocks noChangeAspect="1" noChangeArrowheads="1"/>
          </p:cNvPicPr>
          <p:nvPr/>
        </p:nvPicPr>
        <p:blipFill>
          <a:blip r:embed="rId2" cstate="print"/>
          <a:srcRect/>
          <a:stretch>
            <a:fillRect/>
          </a:stretch>
        </p:blipFill>
        <p:spPr bwMode="auto">
          <a:xfrm>
            <a:off x="990600" y="852488"/>
            <a:ext cx="6348413" cy="56245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p:cNvPicPr>
            <a:picLocks noChangeAspect="1" noChangeArrowheads="1"/>
          </p:cNvPicPr>
          <p:nvPr/>
        </p:nvPicPr>
        <p:blipFill>
          <a:blip r:embed="rId2" cstate="print"/>
          <a:srcRect/>
          <a:stretch>
            <a:fillRect/>
          </a:stretch>
        </p:blipFill>
        <p:spPr bwMode="auto">
          <a:xfrm>
            <a:off x="1066800" y="76200"/>
            <a:ext cx="7315200" cy="2752725"/>
          </a:xfrm>
          <a:prstGeom prst="rect">
            <a:avLst/>
          </a:prstGeom>
          <a:noFill/>
          <a:ln w="9525">
            <a:noFill/>
            <a:miter lim="800000"/>
            <a:headEnd/>
            <a:tailEnd/>
          </a:ln>
        </p:spPr>
      </p:pic>
      <p:pic>
        <p:nvPicPr>
          <p:cNvPr id="73731" name="Picture 5"/>
          <p:cNvPicPr>
            <a:picLocks noChangeAspect="1" noChangeArrowheads="1"/>
          </p:cNvPicPr>
          <p:nvPr/>
        </p:nvPicPr>
        <p:blipFill>
          <a:blip r:embed="rId3" cstate="print"/>
          <a:srcRect/>
          <a:stretch>
            <a:fillRect/>
          </a:stretch>
        </p:blipFill>
        <p:spPr bwMode="auto">
          <a:xfrm>
            <a:off x="1066800" y="2819400"/>
            <a:ext cx="7620000" cy="3810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cstate="print"/>
          <a:srcRect/>
          <a:stretch>
            <a:fillRect/>
          </a:stretch>
        </p:blipFill>
        <p:spPr bwMode="auto">
          <a:xfrm>
            <a:off x="1219200" y="1081088"/>
            <a:ext cx="7620000" cy="53197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p:cNvPicPr>
            <a:picLocks noChangeAspect="1" noChangeArrowheads="1"/>
          </p:cNvPicPr>
          <p:nvPr/>
        </p:nvPicPr>
        <p:blipFill>
          <a:blip r:embed="rId2" cstate="print"/>
          <a:srcRect/>
          <a:stretch>
            <a:fillRect/>
          </a:stretch>
        </p:blipFill>
        <p:spPr bwMode="auto">
          <a:xfrm>
            <a:off x="1066800" y="661988"/>
            <a:ext cx="7772400" cy="59674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4"/>
          <p:cNvPicPr>
            <a:picLocks noChangeAspect="1" noChangeArrowheads="1"/>
          </p:cNvPicPr>
          <p:nvPr/>
        </p:nvPicPr>
        <p:blipFill>
          <a:blip r:embed="rId2" cstate="print"/>
          <a:srcRect/>
          <a:stretch>
            <a:fillRect/>
          </a:stretch>
        </p:blipFill>
        <p:spPr bwMode="auto">
          <a:xfrm>
            <a:off x="1290638" y="866775"/>
            <a:ext cx="7472362" cy="5686425"/>
          </a:xfrm>
          <a:prstGeom prst="rect">
            <a:avLst/>
          </a:prstGeom>
          <a:noFill/>
          <a:ln w="9525">
            <a:noFill/>
            <a:miter lim="800000"/>
            <a:headEnd/>
            <a:tailEnd/>
          </a:ln>
        </p:spPr>
      </p:pic>
      <p:sp>
        <p:nvSpPr>
          <p:cNvPr id="76803" name="Line 5"/>
          <p:cNvSpPr>
            <a:spLocks noChangeShapeType="1"/>
          </p:cNvSpPr>
          <p:nvPr/>
        </p:nvSpPr>
        <p:spPr bwMode="auto">
          <a:xfrm>
            <a:off x="2314575" y="914400"/>
            <a:ext cx="3276600" cy="0"/>
          </a:xfrm>
          <a:prstGeom prst="line">
            <a:avLst/>
          </a:prstGeom>
          <a:noFill/>
          <a:ln w="25400">
            <a:solidFill>
              <a:schemeClr val="tx1"/>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4"/>
          <p:cNvPicPr>
            <a:picLocks noChangeAspect="1" noChangeArrowheads="1"/>
          </p:cNvPicPr>
          <p:nvPr/>
        </p:nvPicPr>
        <p:blipFill>
          <a:blip r:embed="rId2" cstate="print"/>
          <a:srcRect/>
          <a:stretch>
            <a:fillRect/>
          </a:stretch>
        </p:blipFill>
        <p:spPr bwMode="auto">
          <a:xfrm>
            <a:off x="990600" y="762000"/>
            <a:ext cx="7924800" cy="5715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200" dirty="0" smtClean="0"/>
              <a:t>RLC circuit</a:t>
            </a:r>
            <a:endParaRPr lang="en-US" sz="3200" dirty="0"/>
          </a:p>
        </p:txBody>
      </p:sp>
      <p:pic>
        <p:nvPicPr>
          <p:cNvPr id="78850" name="Picture 2"/>
          <p:cNvPicPr>
            <a:picLocks noGrp="1" noChangeAspect="1" noChangeArrowheads="1"/>
          </p:cNvPicPr>
          <p:nvPr>
            <p:ph idx="1"/>
          </p:nvPr>
        </p:nvPicPr>
        <p:blipFill>
          <a:blip r:embed="rId2" cstate="print"/>
          <a:srcRect/>
          <a:stretch>
            <a:fillRect/>
          </a:stretch>
        </p:blipFill>
        <p:spPr>
          <a:xfrm>
            <a:off x="5943600" y="1962150"/>
            <a:ext cx="2819400" cy="2533650"/>
          </a:xfrm>
          <a:noFill/>
        </p:spPr>
      </p:pic>
      <p:pic>
        <p:nvPicPr>
          <p:cNvPr id="78852" name="Picture 3"/>
          <p:cNvPicPr>
            <a:picLocks noChangeAspect="1" noChangeArrowheads="1"/>
          </p:cNvPicPr>
          <p:nvPr/>
        </p:nvPicPr>
        <p:blipFill>
          <a:blip r:embed="rId3" cstate="print"/>
          <a:srcRect/>
          <a:stretch>
            <a:fillRect/>
          </a:stretch>
        </p:blipFill>
        <p:spPr bwMode="auto">
          <a:xfrm>
            <a:off x="1219200" y="2062163"/>
            <a:ext cx="3276600" cy="350043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0"/>
                                        </p:tgtEl>
                                        <p:attrNameLst>
                                          <p:attrName>style.visibility</p:attrName>
                                        </p:attrNameLst>
                                      </p:cBhvr>
                                      <p:to>
                                        <p:strVal val="visible"/>
                                      </p:to>
                                    </p:set>
                                    <p:anim calcmode="lin" valueType="num">
                                      <p:cBhvr additive="base">
                                        <p:cTn id="7" dur="500" fill="hold"/>
                                        <p:tgtEl>
                                          <p:spTgt spid="78850"/>
                                        </p:tgtEl>
                                        <p:attrNameLst>
                                          <p:attrName>ppt_x</p:attrName>
                                        </p:attrNameLst>
                                      </p:cBhvr>
                                      <p:tavLst>
                                        <p:tav tm="0">
                                          <p:val>
                                            <p:strVal val="#ppt_x"/>
                                          </p:val>
                                        </p:tav>
                                        <p:tav tm="100000">
                                          <p:val>
                                            <p:strVal val="#ppt_x"/>
                                          </p:val>
                                        </p:tav>
                                      </p:tavLst>
                                    </p:anim>
                                    <p:anim calcmode="lin" valueType="num">
                                      <p:cBhvr additive="base">
                                        <p:cTn id="8" dur="500" fill="hold"/>
                                        <p:tgtEl>
                                          <p:spTgt spid="788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4" name="Picture 2"/>
          <p:cNvPicPr>
            <a:picLocks noChangeAspect="1" noChangeArrowheads="1"/>
          </p:cNvPicPr>
          <p:nvPr/>
        </p:nvPicPr>
        <p:blipFill>
          <a:blip r:embed="rId2" cstate="print"/>
          <a:srcRect/>
          <a:stretch>
            <a:fillRect/>
          </a:stretch>
        </p:blipFill>
        <p:spPr bwMode="auto">
          <a:xfrm>
            <a:off x="1447800" y="1219200"/>
            <a:ext cx="2876550" cy="2400300"/>
          </a:xfrm>
          <a:prstGeom prst="rect">
            <a:avLst/>
          </a:prstGeom>
          <a:noFill/>
          <a:ln w="9525">
            <a:noFill/>
            <a:miter lim="800000"/>
            <a:headEnd/>
            <a:tailEnd/>
          </a:ln>
          <a:effectLst/>
        </p:spPr>
      </p:pic>
      <p:sp>
        <p:nvSpPr>
          <p:cNvPr id="4" name="TextBox 3"/>
          <p:cNvSpPr txBox="1"/>
          <p:nvPr/>
        </p:nvSpPr>
        <p:spPr>
          <a:xfrm>
            <a:off x="1302769" y="4191000"/>
            <a:ext cx="6545831" cy="584775"/>
          </a:xfrm>
          <a:prstGeom prst="rect">
            <a:avLst/>
          </a:prstGeom>
          <a:noFill/>
        </p:spPr>
        <p:txBody>
          <a:bodyPr wrap="none" rtlCol="0">
            <a:spAutoFit/>
          </a:bodyPr>
          <a:lstStyle/>
          <a:p>
            <a:r>
              <a:rPr lang="en-US" sz="3200" dirty="0" smtClean="0"/>
              <a:t>Oscillatory Motion (Simple Pendulum)</a:t>
            </a:r>
            <a:endParaRPr lang="en-US" sz="3200" dirty="0"/>
          </a:p>
        </p:txBody>
      </p:sp>
      <p:pic>
        <p:nvPicPr>
          <p:cNvPr id="417801" name="Picture 9" descr="http://rosettacode.org/mw/images/c/c9/Pendulum.gif"/>
          <p:cNvPicPr>
            <a:picLocks noChangeAspect="1" noChangeArrowheads="1" noCrop="1"/>
          </p:cNvPicPr>
          <p:nvPr/>
        </p:nvPicPr>
        <p:blipFill>
          <a:blip r:embed="rId3" cstate="print"/>
          <a:srcRect/>
          <a:stretch>
            <a:fillRect/>
          </a:stretch>
        </p:blipFill>
        <p:spPr bwMode="auto">
          <a:xfrm>
            <a:off x="5029200" y="1295400"/>
            <a:ext cx="3048000" cy="2000251"/>
          </a:xfrm>
          <a:prstGeom prst="rect">
            <a:avLst/>
          </a:prstGeom>
          <a:noFill/>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sp>
        <p:nvSpPr>
          <p:cNvPr id="11271" name="Content Placeholder 2"/>
          <p:cNvSpPr>
            <a:spLocks noGrp="1"/>
          </p:cNvSpPr>
          <p:nvPr>
            <p:ph idx="1"/>
          </p:nvPr>
        </p:nvSpPr>
        <p:spPr/>
        <p:txBody>
          <a:bodyPr/>
          <a:lstStyle/>
          <a:p>
            <a:r>
              <a:rPr lang="en-US" smtClean="0"/>
              <a:t>Voltage across resistor R</a:t>
            </a:r>
          </a:p>
          <a:p>
            <a:endParaRPr lang="en-US" smtClean="0"/>
          </a:p>
          <a:p>
            <a:r>
              <a:rPr lang="en-US" smtClean="0"/>
              <a:t>Voltage across capacitor C</a:t>
            </a:r>
          </a:p>
          <a:p>
            <a:endParaRPr lang="en-US" smtClean="0"/>
          </a:p>
          <a:p>
            <a:r>
              <a:rPr lang="en-US" smtClean="0"/>
              <a:t>Voltage across inductor L</a:t>
            </a:r>
          </a:p>
          <a:p>
            <a:r>
              <a:rPr lang="en-US" smtClean="0"/>
              <a:t>According to </a:t>
            </a:r>
          </a:p>
        </p:txBody>
      </p:sp>
      <p:graphicFrame>
        <p:nvGraphicFramePr>
          <p:cNvPr id="11266" name="Object 2"/>
          <p:cNvGraphicFramePr>
            <a:graphicFrameLocks noChangeAspect="1"/>
          </p:cNvGraphicFramePr>
          <p:nvPr/>
        </p:nvGraphicFramePr>
        <p:xfrm>
          <a:off x="6324600" y="1524000"/>
          <a:ext cx="1447800" cy="609600"/>
        </p:xfrm>
        <a:graphic>
          <a:graphicData uri="http://schemas.openxmlformats.org/presentationml/2006/ole">
            <p:oleObj spid="_x0000_s90190" name="Equation" r:id="rId3" imgW="482181" imgH="215713" progId="">
              <p:embed/>
            </p:oleObj>
          </a:graphicData>
        </a:graphic>
      </p:graphicFrame>
      <p:graphicFrame>
        <p:nvGraphicFramePr>
          <p:cNvPr id="11267" name="Object 3"/>
          <p:cNvGraphicFramePr>
            <a:graphicFrameLocks noChangeAspect="1"/>
          </p:cNvGraphicFramePr>
          <p:nvPr/>
        </p:nvGraphicFramePr>
        <p:xfrm>
          <a:off x="6597650" y="2438400"/>
          <a:ext cx="1250950" cy="914400"/>
        </p:xfrm>
        <a:graphic>
          <a:graphicData uri="http://schemas.openxmlformats.org/presentationml/2006/ole">
            <p:oleObj spid="_x0000_s90191" name="Equation" r:id="rId4" imgW="495085" imgH="393529" progId="">
              <p:embed/>
            </p:oleObj>
          </a:graphicData>
        </a:graphic>
      </p:graphicFrame>
      <p:graphicFrame>
        <p:nvGraphicFramePr>
          <p:cNvPr id="11268" name="Object 5"/>
          <p:cNvGraphicFramePr>
            <a:graphicFrameLocks noChangeAspect="1"/>
          </p:cNvGraphicFramePr>
          <p:nvPr/>
        </p:nvGraphicFramePr>
        <p:xfrm>
          <a:off x="6477000" y="3505200"/>
          <a:ext cx="1295400" cy="990600"/>
        </p:xfrm>
        <a:graphic>
          <a:graphicData uri="http://schemas.openxmlformats.org/presentationml/2006/ole">
            <p:oleObj spid="_x0000_s90192" name="Equation" r:id="rId5" imgW="609336" imgH="393529" progId="">
              <p:embed/>
            </p:oleObj>
          </a:graphicData>
        </a:graphic>
      </p:graphicFrame>
      <p:sp>
        <p:nvSpPr>
          <p:cNvPr id="11272" name="Rectangle 7"/>
          <p:cNvSpPr>
            <a:spLocks noChangeArrowheads="1"/>
          </p:cNvSpPr>
          <p:nvPr/>
        </p:nvSpPr>
        <p:spPr bwMode="auto">
          <a:xfrm>
            <a:off x="4114800" y="4343400"/>
            <a:ext cx="3894138" cy="584200"/>
          </a:xfrm>
          <a:prstGeom prst="rect">
            <a:avLst/>
          </a:prstGeom>
          <a:noFill/>
          <a:ln w="9525">
            <a:noFill/>
            <a:miter lim="800000"/>
            <a:headEnd/>
            <a:tailEnd/>
          </a:ln>
        </p:spPr>
        <p:txBody>
          <a:bodyPr wrap="none">
            <a:spAutoFit/>
          </a:bodyPr>
          <a:lstStyle/>
          <a:p>
            <a:r>
              <a:rPr lang="en-US" sz="3200">
                <a:latin typeface="Gill Sans MT" pitchFamily="34" charset="0"/>
                <a:hlinkClick r:id="rId6" tooltip="Kirchhoff's voltage law"/>
              </a:rPr>
              <a:t>Kirchhoff's voltage law</a:t>
            </a:r>
            <a:endParaRPr lang="en-US" sz="3200">
              <a:latin typeface="Gill Sans MT" pitchFamily="34" charset="0"/>
            </a:endParaRPr>
          </a:p>
        </p:txBody>
      </p:sp>
      <p:graphicFrame>
        <p:nvGraphicFramePr>
          <p:cNvPr id="11269" name="Object 5"/>
          <p:cNvGraphicFramePr>
            <a:graphicFrameLocks noChangeAspect="1"/>
          </p:cNvGraphicFramePr>
          <p:nvPr/>
        </p:nvGraphicFramePr>
        <p:xfrm>
          <a:off x="2320925" y="5105400"/>
          <a:ext cx="2293938" cy="990600"/>
        </p:xfrm>
        <a:graphic>
          <a:graphicData uri="http://schemas.openxmlformats.org/presentationml/2006/ole">
            <p:oleObj spid="_x0000_s90193" name="Equation" r:id="rId7" imgW="1079032" imgH="393529" progId="">
              <p:embed/>
            </p:oleObj>
          </a:graphicData>
        </a:graphic>
      </p:graphicFrame>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extBox 3"/>
          <p:cNvSpPr txBox="1">
            <a:spLocks noChangeArrowheads="1"/>
          </p:cNvSpPr>
          <p:nvPr/>
        </p:nvSpPr>
        <p:spPr bwMode="auto">
          <a:xfrm>
            <a:off x="1143000" y="533400"/>
            <a:ext cx="3941763" cy="584200"/>
          </a:xfrm>
          <a:prstGeom prst="rect">
            <a:avLst/>
          </a:prstGeom>
          <a:noFill/>
          <a:ln w="9525">
            <a:noFill/>
            <a:miter lim="800000"/>
            <a:headEnd/>
            <a:tailEnd/>
          </a:ln>
        </p:spPr>
        <p:txBody>
          <a:bodyPr wrap="none">
            <a:spAutoFit/>
          </a:bodyPr>
          <a:lstStyle/>
          <a:p>
            <a:r>
              <a:rPr lang="en-US" sz="3200"/>
              <a:t>Rewrite the equation</a:t>
            </a:r>
          </a:p>
        </p:txBody>
      </p:sp>
      <p:graphicFrame>
        <p:nvGraphicFramePr>
          <p:cNvPr id="12290" name="Object 3"/>
          <p:cNvGraphicFramePr>
            <a:graphicFrameLocks noChangeAspect="1"/>
          </p:cNvGraphicFramePr>
          <p:nvPr/>
        </p:nvGraphicFramePr>
        <p:xfrm>
          <a:off x="1447800" y="1295400"/>
          <a:ext cx="2887663" cy="1054100"/>
        </p:xfrm>
        <a:graphic>
          <a:graphicData uri="http://schemas.openxmlformats.org/presentationml/2006/ole">
            <p:oleObj spid="_x0000_s91214" name="Equation" r:id="rId3" imgW="1358900" imgH="419100" progId="">
              <p:embed/>
            </p:oleObj>
          </a:graphicData>
        </a:graphic>
      </p:graphicFrame>
      <p:sp>
        <p:nvSpPr>
          <p:cNvPr id="12295" name="TextBox 5"/>
          <p:cNvSpPr txBox="1">
            <a:spLocks noChangeArrowheads="1"/>
          </p:cNvSpPr>
          <p:nvPr/>
        </p:nvSpPr>
        <p:spPr bwMode="auto">
          <a:xfrm>
            <a:off x="1066800" y="2438400"/>
            <a:ext cx="5399088" cy="584200"/>
          </a:xfrm>
          <a:prstGeom prst="rect">
            <a:avLst/>
          </a:prstGeom>
          <a:noFill/>
          <a:ln w="9525">
            <a:noFill/>
            <a:miter lim="800000"/>
            <a:headEnd/>
            <a:tailEnd/>
          </a:ln>
        </p:spPr>
        <p:txBody>
          <a:bodyPr wrap="none">
            <a:spAutoFit/>
          </a:bodyPr>
          <a:lstStyle/>
          <a:p>
            <a:r>
              <a:rPr lang="en-US" sz="3200"/>
              <a:t>Comparing with the equation</a:t>
            </a:r>
          </a:p>
        </p:txBody>
      </p:sp>
      <p:graphicFrame>
        <p:nvGraphicFramePr>
          <p:cNvPr id="12291" name="Object 3"/>
          <p:cNvGraphicFramePr>
            <a:graphicFrameLocks noChangeAspect="1"/>
          </p:cNvGraphicFramePr>
          <p:nvPr/>
        </p:nvGraphicFramePr>
        <p:xfrm>
          <a:off x="1219200" y="3200400"/>
          <a:ext cx="2887663" cy="1054100"/>
        </p:xfrm>
        <a:graphic>
          <a:graphicData uri="http://schemas.openxmlformats.org/presentationml/2006/ole">
            <p:oleObj spid="_x0000_s91215" name="Equation" r:id="rId4" imgW="1358900" imgH="419100" progId="">
              <p:embed/>
            </p:oleObj>
          </a:graphicData>
        </a:graphic>
      </p:graphicFrame>
      <p:graphicFrame>
        <p:nvGraphicFramePr>
          <p:cNvPr id="12292" name="Object 4"/>
          <p:cNvGraphicFramePr>
            <a:graphicFrameLocks noChangeAspect="1"/>
          </p:cNvGraphicFramePr>
          <p:nvPr/>
        </p:nvGraphicFramePr>
        <p:xfrm>
          <a:off x="1524000" y="5029200"/>
          <a:ext cx="838200" cy="914400"/>
        </p:xfrm>
        <a:graphic>
          <a:graphicData uri="http://schemas.openxmlformats.org/presentationml/2006/ole">
            <p:oleObj spid="_x0000_s91216" name="Equation" r:id="rId5" imgW="406048" imgH="393359" progId="">
              <p:embed/>
            </p:oleObj>
          </a:graphicData>
        </a:graphic>
      </p:graphicFrame>
      <p:sp>
        <p:nvSpPr>
          <p:cNvPr id="12296" name="TextBox 8"/>
          <p:cNvSpPr txBox="1">
            <a:spLocks noChangeArrowheads="1"/>
          </p:cNvSpPr>
          <p:nvPr/>
        </p:nvSpPr>
        <p:spPr bwMode="auto">
          <a:xfrm>
            <a:off x="1295400" y="4495800"/>
            <a:ext cx="1392238" cy="584200"/>
          </a:xfrm>
          <a:prstGeom prst="rect">
            <a:avLst/>
          </a:prstGeom>
          <a:noFill/>
          <a:ln w="9525">
            <a:noFill/>
            <a:miter lim="800000"/>
            <a:headEnd/>
            <a:tailEnd/>
          </a:ln>
        </p:spPr>
        <p:txBody>
          <a:bodyPr wrap="none">
            <a:spAutoFit/>
          </a:bodyPr>
          <a:lstStyle/>
          <a:p>
            <a:r>
              <a:rPr lang="en-US" sz="3200"/>
              <a:t>Where</a:t>
            </a:r>
          </a:p>
        </p:txBody>
      </p:sp>
      <p:graphicFrame>
        <p:nvGraphicFramePr>
          <p:cNvPr id="12293" name="Object 5"/>
          <p:cNvGraphicFramePr>
            <a:graphicFrameLocks noChangeAspect="1"/>
          </p:cNvGraphicFramePr>
          <p:nvPr/>
        </p:nvGraphicFramePr>
        <p:xfrm>
          <a:off x="3200400" y="5029200"/>
          <a:ext cx="1295400" cy="990600"/>
        </p:xfrm>
        <a:graphic>
          <a:graphicData uri="http://schemas.openxmlformats.org/presentationml/2006/ole">
            <p:oleObj spid="_x0000_s91217" name="Equation" r:id="rId6" imgW="698197" imgH="444307" progId="">
              <p:embed/>
            </p:oleObj>
          </a:graphicData>
        </a:graphic>
      </p:graphicFrame>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extBox 3"/>
          <p:cNvSpPr txBox="1">
            <a:spLocks noChangeArrowheads="1"/>
          </p:cNvSpPr>
          <p:nvPr/>
        </p:nvSpPr>
        <p:spPr bwMode="auto">
          <a:xfrm>
            <a:off x="1371600" y="457200"/>
            <a:ext cx="5194300" cy="584200"/>
          </a:xfrm>
          <a:prstGeom prst="rect">
            <a:avLst/>
          </a:prstGeom>
          <a:noFill/>
          <a:ln w="9525">
            <a:noFill/>
            <a:miter lim="800000"/>
            <a:headEnd/>
            <a:tailEnd/>
          </a:ln>
        </p:spPr>
        <p:txBody>
          <a:bodyPr wrap="none">
            <a:spAutoFit/>
          </a:bodyPr>
          <a:lstStyle/>
          <a:p>
            <a:r>
              <a:rPr lang="en-US" sz="3200"/>
              <a:t>Three distinguish cases are</a:t>
            </a:r>
          </a:p>
        </p:txBody>
      </p:sp>
      <p:graphicFrame>
        <p:nvGraphicFramePr>
          <p:cNvPr id="13314" name="Object 2"/>
          <p:cNvGraphicFramePr>
            <a:graphicFrameLocks noChangeAspect="1"/>
          </p:cNvGraphicFramePr>
          <p:nvPr/>
        </p:nvGraphicFramePr>
        <p:xfrm>
          <a:off x="1752600" y="1524000"/>
          <a:ext cx="1371600" cy="838200"/>
        </p:xfrm>
        <a:graphic>
          <a:graphicData uri="http://schemas.openxmlformats.org/presentationml/2006/ole">
            <p:oleObj spid="_x0000_s92219" name="Equation" r:id="rId3" imgW="672808" imgH="418918" progId="">
              <p:embed/>
            </p:oleObj>
          </a:graphicData>
        </a:graphic>
      </p:graphicFrame>
      <p:sp>
        <p:nvSpPr>
          <p:cNvPr id="13318" name="TextBox 5"/>
          <p:cNvSpPr txBox="1">
            <a:spLocks noChangeArrowheads="1"/>
          </p:cNvSpPr>
          <p:nvPr/>
        </p:nvSpPr>
        <p:spPr bwMode="auto">
          <a:xfrm>
            <a:off x="1066800" y="1916113"/>
            <a:ext cx="312738" cy="369887"/>
          </a:xfrm>
          <a:prstGeom prst="rect">
            <a:avLst/>
          </a:prstGeom>
          <a:noFill/>
          <a:ln w="9525">
            <a:noFill/>
            <a:miter lim="800000"/>
            <a:headEnd/>
            <a:tailEnd/>
          </a:ln>
        </p:spPr>
        <p:txBody>
          <a:bodyPr wrap="none">
            <a:spAutoFit/>
          </a:bodyPr>
          <a:lstStyle/>
          <a:p>
            <a:r>
              <a:rPr lang="en-US"/>
              <a:t>i)</a:t>
            </a:r>
          </a:p>
        </p:txBody>
      </p:sp>
      <p:sp>
        <p:nvSpPr>
          <p:cNvPr id="13319" name="TextBox 7"/>
          <p:cNvSpPr txBox="1">
            <a:spLocks noChangeArrowheads="1"/>
          </p:cNvSpPr>
          <p:nvPr/>
        </p:nvSpPr>
        <p:spPr bwMode="auto">
          <a:xfrm>
            <a:off x="3241675" y="1763713"/>
            <a:ext cx="3784600" cy="585787"/>
          </a:xfrm>
          <a:prstGeom prst="rect">
            <a:avLst/>
          </a:prstGeom>
          <a:noFill/>
          <a:ln w="9525">
            <a:noFill/>
            <a:miter lim="800000"/>
            <a:headEnd/>
            <a:tailEnd/>
          </a:ln>
        </p:spPr>
        <p:txBody>
          <a:bodyPr wrap="none">
            <a:spAutoFit/>
          </a:bodyPr>
          <a:lstStyle/>
          <a:p>
            <a:r>
              <a:rPr lang="en-US" sz="3200"/>
              <a:t>Oscillatory behavior</a:t>
            </a:r>
          </a:p>
        </p:txBody>
      </p:sp>
      <p:graphicFrame>
        <p:nvGraphicFramePr>
          <p:cNvPr id="13315" name="Object 4"/>
          <p:cNvGraphicFramePr>
            <a:graphicFrameLocks noChangeAspect="1"/>
          </p:cNvGraphicFramePr>
          <p:nvPr/>
        </p:nvGraphicFramePr>
        <p:xfrm>
          <a:off x="1828800" y="2743200"/>
          <a:ext cx="1371600" cy="838200"/>
        </p:xfrm>
        <a:graphic>
          <a:graphicData uri="http://schemas.openxmlformats.org/presentationml/2006/ole">
            <p:oleObj spid="_x0000_s92220" name="Equation" r:id="rId4" imgW="672808" imgH="418918" progId="">
              <p:embed/>
            </p:oleObj>
          </a:graphicData>
        </a:graphic>
      </p:graphicFrame>
      <p:sp>
        <p:nvSpPr>
          <p:cNvPr id="13320" name="TextBox 9"/>
          <p:cNvSpPr txBox="1">
            <a:spLocks noChangeArrowheads="1"/>
          </p:cNvSpPr>
          <p:nvPr/>
        </p:nvSpPr>
        <p:spPr bwMode="auto">
          <a:xfrm>
            <a:off x="1066800" y="3048000"/>
            <a:ext cx="363538" cy="369888"/>
          </a:xfrm>
          <a:prstGeom prst="rect">
            <a:avLst/>
          </a:prstGeom>
          <a:noFill/>
          <a:ln w="9525">
            <a:noFill/>
            <a:miter lim="800000"/>
            <a:headEnd/>
            <a:tailEnd/>
          </a:ln>
        </p:spPr>
        <p:txBody>
          <a:bodyPr wrap="none">
            <a:spAutoFit/>
          </a:bodyPr>
          <a:lstStyle/>
          <a:p>
            <a:r>
              <a:rPr lang="en-US"/>
              <a:t>ii)</a:t>
            </a:r>
          </a:p>
        </p:txBody>
      </p:sp>
      <p:graphicFrame>
        <p:nvGraphicFramePr>
          <p:cNvPr id="13316" name="Object 5"/>
          <p:cNvGraphicFramePr>
            <a:graphicFrameLocks noChangeAspect="1"/>
          </p:cNvGraphicFramePr>
          <p:nvPr/>
        </p:nvGraphicFramePr>
        <p:xfrm>
          <a:off x="1905000" y="4038600"/>
          <a:ext cx="1371600" cy="838200"/>
        </p:xfrm>
        <a:graphic>
          <a:graphicData uri="http://schemas.openxmlformats.org/presentationml/2006/ole">
            <p:oleObj spid="_x0000_s92221" name="Equation" r:id="rId5" imgW="672808" imgH="418918" progId="">
              <p:embed/>
            </p:oleObj>
          </a:graphicData>
        </a:graphic>
      </p:graphicFrame>
      <p:sp>
        <p:nvSpPr>
          <p:cNvPr id="13321" name="TextBox 11"/>
          <p:cNvSpPr txBox="1">
            <a:spLocks noChangeArrowheads="1"/>
          </p:cNvSpPr>
          <p:nvPr/>
        </p:nvSpPr>
        <p:spPr bwMode="auto">
          <a:xfrm>
            <a:off x="1066800" y="4419600"/>
            <a:ext cx="415925" cy="369888"/>
          </a:xfrm>
          <a:prstGeom prst="rect">
            <a:avLst/>
          </a:prstGeom>
          <a:noFill/>
          <a:ln w="9525">
            <a:noFill/>
            <a:miter lim="800000"/>
            <a:headEnd/>
            <a:tailEnd/>
          </a:ln>
        </p:spPr>
        <p:txBody>
          <a:bodyPr wrap="none">
            <a:spAutoFit/>
          </a:bodyPr>
          <a:lstStyle/>
          <a:p>
            <a:r>
              <a:rPr lang="en-US"/>
              <a:t>iii)</a:t>
            </a:r>
          </a:p>
        </p:txBody>
      </p:sp>
      <p:sp>
        <p:nvSpPr>
          <p:cNvPr id="13322" name="TextBox 12"/>
          <p:cNvSpPr txBox="1">
            <a:spLocks noChangeArrowheads="1"/>
          </p:cNvSpPr>
          <p:nvPr/>
        </p:nvSpPr>
        <p:spPr bwMode="auto">
          <a:xfrm>
            <a:off x="3276600" y="2997200"/>
            <a:ext cx="3122613" cy="584200"/>
          </a:xfrm>
          <a:prstGeom prst="rect">
            <a:avLst/>
          </a:prstGeom>
          <a:noFill/>
          <a:ln w="9525">
            <a:noFill/>
            <a:miter lim="800000"/>
            <a:headEnd/>
            <a:tailEnd/>
          </a:ln>
        </p:spPr>
        <p:txBody>
          <a:bodyPr wrap="none">
            <a:spAutoFit/>
          </a:bodyPr>
          <a:lstStyle/>
          <a:p>
            <a:r>
              <a:rPr lang="en-US" sz="3200"/>
              <a:t>Critical damping</a:t>
            </a:r>
          </a:p>
        </p:txBody>
      </p:sp>
      <p:sp>
        <p:nvSpPr>
          <p:cNvPr id="13323" name="TextBox 13"/>
          <p:cNvSpPr txBox="1">
            <a:spLocks noChangeArrowheads="1"/>
          </p:cNvSpPr>
          <p:nvPr/>
        </p:nvSpPr>
        <p:spPr bwMode="auto">
          <a:xfrm>
            <a:off x="3352800" y="4191000"/>
            <a:ext cx="2757488" cy="584200"/>
          </a:xfrm>
          <a:prstGeom prst="rect">
            <a:avLst/>
          </a:prstGeom>
          <a:noFill/>
          <a:ln w="9525">
            <a:noFill/>
            <a:miter lim="800000"/>
            <a:headEnd/>
            <a:tailEnd/>
          </a:ln>
        </p:spPr>
        <p:txBody>
          <a:bodyPr wrap="none">
            <a:spAutoFit/>
          </a:bodyPr>
          <a:lstStyle/>
          <a:p>
            <a:r>
              <a:rPr lang="en-US" sz="3200"/>
              <a:t>Over damping</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extBox 3"/>
          <p:cNvSpPr txBox="1">
            <a:spLocks noChangeArrowheads="1"/>
          </p:cNvSpPr>
          <p:nvPr/>
        </p:nvSpPr>
        <p:spPr bwMode="auto">
          <a:xfrm>
            <a:off x="1143000" y="457200"/>
            <a:ext cx="1482725" cy="584200"/>
          </a:xfrm>
          <a:prstGeom prst="rect">
            <a:avLst/>
          </a:prstGeom>
          <a:noFill/>
          <a:ln w="9525">
            <a:noFill/>
            <a:miter lim="800000"/>
            <a:headEnd/>
            <a:tailEnd/>
          </a:ln>
        </p:spPr>
        <p:txBody>
          <a:bodyPr wrap="none">
            <a:spAutoFit/>
          </a:bodyPr>
          <a:lstStyle/>
          <a:p>
            <a:r>
              <a:rPr lang="en-US" sz="3200"/>
              <a:t>Case i)</a:t>
            </a:r>
          </a:p>
        </p:txBody>
      </p:sp>
      <p:graphicFrame>
        <p:nvGraphicFramePr>
          <p:cNvPr id="14338" name="Object 2"/>
          <p:cNvGraphicFramePr>
            <a:graphicFrameLocks noChangeAspect="1"/>
          </p:cNvGraphicFramePr>
          <p:nvPr/>
        </p:nvGraphicFramePr>
        <p:xfrm>
          <a:off x="2667000" y="304800"/>
          <a:ext cx="1371600" cy="838200"/>
        </p:xfrm>
        <a:graphic>
          <a:graphicData uri="http://schemas.openxmlformats.org/presentationml/2006/ole">
            <p:oleObj spid="_x0000_s93262" name="Equation" r:id="rId3" imgW="672808" imgH="418918" progId="">
              <p:embed/>
            </p:oleObj>
          </a:graphicData>
        </a:graphic>
      </p:graphicFrame>
      <p:sp>
        <p:nvSpPr>
          <p:cNvPr id="14343" name="TextBox 5"/>
          <p:cNvSpPr txBox="1">
            <a:spLocks noChangeArrowheads="1"/>
          </p:cNvSpPr>
          <p:nvPr/>
        </p:nvSpPr>
        <p:spPr bwMode="auto">
          <a:xfrm>
            <a:off x="1143000" y="1447800"/>
            <a:ext cx="6484938" cy="584200"/>
          </a:xfrm>
          <a:prstGeom prst="rect">
            <a:avLst/>
          </a:prstGeom>
          <a:noFill/>
          <a:ln w="9525">
            <a:noFill/>
            <a:miter lim="800000"/>
            <a:headEnd/>
            <a:tailEnd/>
          </a:ln>
        </p:spPr>
        <p:txBody>
          <a:bodyPr wrap="none">
            <a:spAutoFit/>
          </a:bodyPr>
          <a:lstStyle/>
          <a:p>
            <a:r>
              <a:rPr lang="en-US" sz="3200"/>
              <a:t>Solution of the differential equation</a:t>
            </a:r>
          </a:p>
        </p:txBody>
      </p:sp>
      <p:graphicFrame>
        <p:nvGraphicFramePr>
          <p:cNvPr id="14339" name="Object 3"/>
          <p:cNvGraphicFramePr>
            <a:graphicFrameLocks noChangeAspect="1"/>
          </p:cNvGraphicFramePr>
          <p:nvPr/>
        </p:nvGraphicFramePr>
        <p:xfrm>
          <a:off x="2209800" y="2209800"/>
          <a:ext cx="3962400" cy="838200"/>
        </p:xfrm>
        <a:graphic>
          <a:graphicData uri="http://schemas.openxmlformats.org/presentationml/2006/ole">
            <p:oleObj spid="_x0000_s93263" name="Equation" r:id="rId4" imgW="1587500" imgH="330200" progId="">
              <p:embed/>
            </p:oleObj>
          </a:graphicData>
        </a:graphic>
      </p:graphicFrame>
      <p:sp>
        <p:nvSpPr>
          <p:cNvPr id="14344" name="TextBox 8"/>
          <p:cNvSpPr txBox="1">
            <a:spLocks noChangeArrowheads="1"/>
          </p:cNvSpPr>
          <p:nvPr/>
        </p:nvSpPr>
        <p:spPr bwMode="auto">
          <a:xfrm>
            <a:off x="1066800" y="3429000"/>
            <a:ext cx="1392238" cy="584200"/>
          </a:xfrm>
          <a:prstGeom prst="rect">
            <a:avLst/>
          </a:prstGeom>
          <a:noFill/>
          <a:ln w="9525">
            <a:noFill/>
            <a:miter lim="800000"/>
            <a:headEnd/>
            <a:tailEnd/>
          </a:ln>
        </p:spPr>
        <p:txBody>
          <a:bodyPr wrap="none">
            <a:spAutoFit/>
          </a:bodyPr>
          <a:lstStyle/>
          <a:p>
            <a:r>
              <a:rPr lang="en-US" sz="3200"/>
              <a:t>Where</a:t>
            </a:r>
          </a:p>
        </p:txBody>
      </p:sp>
      <p:graphicFrame>
        <p:nvGraphicFramePr>
          <p:cNvPr id="14340" name="Object 4"/>
          <p:cNvGraphicFramePr>
            <a:graphicFrameLocks noChangeAspect="1"/>
          </p:cNvGraphicFramePr>
          <p:nvPr/>
        </p:nvGraphicFramePr>
        <p:xfrm>
          <a:off x="2819400" y="3352800"/>
          <a:ext cx="2667000" cy="990600"/>
        </p:xfrm>
        <a:graphic>
          <a:graphicData uri="http://schemas.openxmlformats.org/presentationml/2006/ole">
            <p:oleObj spid="_x0000_s93264" name="Equation" r:id="rId5" imgW="1167893" imgH="444307" progId="">
              <p:embed/>
            </p:oleObj>
          </a:graphicData>
        </a:graphic>
      </p:graphicFrame>
      <p:sp>
        <p:nvSpPr>
          <p:cNvPr id="14345" name="TextBox 10"/>
          <p:cNvSpPr txBox="1">
            <a:spLocks noChangeArrowheads="1"/>
          </p:cNvSpPr>
          <p:nvPr/>
        </p:nvSpPr>
        <p:spPr bwMode="auto">
          <a:xfrm>
            <a:off x="1219200" y="4597400"/>
            <a:ext cx="4489450" cy="584200"/>
          </a:xfrm>
          <a:prstGeom prst="rect">
            <a:avLst/>
          </a:prstGeom>
          <a:noFill/>
          <a:ln w="9525">
            <a:noFill/>
            <a:miter lim="800000"/>
            <a:headEnd/>
            <a:tailEnd/>
          </a:ln>
        </p:spPr>
        <p:txBody>
          <a:bodyPr wrap="none">
            <a:spAutoFit/>
          </a:bodyPr>
          <a:lstStyle/>
          <a:p>
            <a:r>
              <a:rPr lang="en-US" sz="3200"/>
              <a:t>Frequency of oscillation</a:t>
            </a:r>
          </a:p>
        </p:txBody>
      </p:sp>
      <p:graphicFrame>
        <p:nvGraphicFramePr>
          <p:cNvPr id="14341" name="Object 5"/>
          <p:cNvGraphicFramePr>
            <a:graphicFrameLocks noChangeAspect="1"/>
          </p:cNvGraphicFramePr>
          <p:nvPr/>
        </p:nvGraphicFramePr>
        <p:xfrm>
          <a:off x="2754313" y="5257800"/>
          <a:ext cx="3101975" cy="990600"/>
        </p:xfrm>
        <a:graphic>
          <a:graphicData uri="http://schemas.openxmlformats.org/presentationml/2006/ole">
            <p:oleObj spid="_x0000_s93265" name="Equation" r:id="rId6" imgW="1358310" imgH="444307" progId="">
              <p:embed/>
            </p:oleObj>
          </a:graphicData>
        </a:graphic>
      </p:graphicFrame>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533400"/>
            <a:ext cx="8484695" cy="5693866"/>
          </a:xfrm>
          <a:prstGeom prst="rect">
            <a:avLst/>
          </a:prstGeom>
          <a:noFill/>
        </p:spPr>
        <p:txBody>
          <a:bodyPr wrap="none" rtlCol="0">
            <a:spAutoFit/>
          </a:bodyPr>
          <a:lstStyle/>
          <a:p>
            <a:r>
              <a:rPr lang="en-US" sz="2800" dirty="0" smtClean="0"/>
              <a:t>EX.  A capacitor 1.0µF, an inductor 0.2h and a resistance </a:t>
            </a:r>
          </a:p>
          <a:p>
            <a:r>
              <a:rPr lang="en-US" sz="2800" dirty="0" smtClean="0"/>
              <a:t>      800</a:t>
            </a:r>
            <a:r>
              <a:rPr lang="el-GR" sz="2800" dirty="0" smtClean="0"/>
              <a:t>Ω</a:t>
            </a:r>
            <a:r>
              <a:rPr lang="en-US" sz="2800" dirty="0" smtClean="0"/>
              <a:t> are joined in series. Is the circuit oscillatory?</a:t>
            </a:r>
          </a:p>
          <a:p>
            <a:r>
              <a:rPr lang="en-US" sz="2800" dirty="0" smtClean="0"/>
              <a:t>      Find the frequency of oscillation.</a:t>
            </a:r>
          </a:p>
          <a:p>
            <a:endParaRPr lang="en-US" sz="2800" dirty="0" smtClean="0"/>
          </a:p>
          <a:p>
            <a:endParaRPr lang="en-US" sz="2800" dirty="0" smtClean="0"/>
          </a:p>
          <a:p>
            <a:endParaRPr lang="en-US" sz="2800" dirty="0" smtClean="0"/>
          </a:p>
          <a:p>
            <a:r>
              <a:rPr lang="en-US" sz="2800" dirty="0" smtClean="0"/>
              <a:t>Ex.  Find whether the discharge of capacitor through the </a:t>
            </a:r>
          </a:p>
          <a:p>
            <a:r>
              <a:rPr lang="en-US" sz="2800" dirty="0" smtClean="0"/>
              <a:t>      following inductive circuit is oscillatory.</a:t>
            </a:r>
          </a:p>
          <a:p>
            <a:r>
              <a:rPr lang="en-US" sz="2800" dirty="0" smtClean="0"/>
              <a:t>      C = 0.1µF, L = 10mh, R 200 </a:t>
            </a:r>
            <a:r>
              <a:rPr lang="el-GR" sz="2800" dirty="0" smtClean="0"/>
              <a:t>Ω</a:t>
            </a:r>
            <a:endParaRPr lang="en-US" sz="2800" dirty="0" smtClean="0"/>
          </a:p>
          <a:p>
            <a:r>
              <a:rPr lang="en-US" sz="2800" dirty="0" smtClean="0"/>
              <a:t>      If Oscillatory, find the frequency </a:t>
            </a:r>
            <a:r>
              <a:rPr lang="en-US" sz="2800" smtClean="0"/>
              <a:t>of oscillation.</a:t>
            </a:r>
            <a:endParaRPr lang="en-US" sz="2800" dirty="0" smtClean="0"/>
          </a:p>
          <a:p>
            <a:endParaRPr lang="en-US" sz="2800" dirty="0" smtClean="0"/>
          </a:p>
          <a:p>
            <a:endParaRPr lang="en-US" sz="2800" dirty="0" smtClean="0"/>
          </a:p>
          <a:p>
            <a:r>
              <a:rPr lang="en-US" sz="2800" dirty="0" smtClean="0"/>
              <a:t> </a:t>
            </a:r>
            <a:endParaRPr lang="en-US" sz="2800" dirty="0"/>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990600" y="862013"/>
            <a:ext cx="7924800" cy="56149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066800" y="785813"/>
            <a:ext cx="7924800" cy="5843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cstate="print"/>
          <a:srcRect/>
          <a:stretch>
            <a:fillRect/>
          </a:stretch>
        </p:blipFill>
        <p:spPr bwMode="auto">
          <a:xfrm>
            <a:off x="1066800" y="890588"/>
            <a:ext cx="7848600" cy="57388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2" cstate="print"/>
          <a:srcRect/>
          <a:stretch>
            <a:fillRect/>
          </a:stretch>
        </p:blipFill>
        <p:spPr bwMode="auto">
          <a:xfrm>
            <a:off x="1066800" y="457200"/>
            <a:ext cx="8077200" cy="6096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Box 1"/>
          <p:cNvSpPr txBox="1">
            <a:spLocks noChangeArrowheads="1"/>
          </p:cNvSpPr>
          <p:nvPr/>
        </p:nvSpPr>
        <p:spPr bwMode="auto">
          <a:xfrm>
            <a:off x="884238" y="533400"/>
            <a:ext cx="8259762" cy="5910263"/>
          </a:xfrm>
          <a:prstGeom prst="rect">
            <a:avLst/>
          </a:prstGeom>
          <a:noFill/>
          <a:ln w="9525">
            <a:noFill/>
            <a:miter lim="800000"/>
            <a:headEnd/>
            <a:tailEnd/>
          </a:ln>
        </p:spPr>
        <p:txBody>
          <a:bodyPr wrap="none">
            <a:spAutoFit/>
          </a:bodyPr>
          <a:lstStyle/>
          <a:p>
            <a:pPr algn="just">
              <a:lnSpc>
                <a:spcPct val="150000"/>
              </a:lnSpc>
            </a:pPr>
            <a:r>
              <a:rPr lang="en-US" sz="3200" b="1"/>
              <a:t>Lssajous’  Figures: </a:t>
            </a:r>
            <a:r>
              <a:rPr lang="en-US" sz="3200"/>
              <a:t>When particle is</a:t>
            </a:r>
          </a:p>
          <a:p>
            <a:pPr algn="just">
              <a:lnSpc>
                <a:spcPct val="150000"/>
              </a:lnSpc>
            </a:pPr>
            <a:r>
              <a:rPr lang="en-US" sz="3200"/>
              <a:t> influenced simultaneously by two simple</a:t>
            </a:r>
          </a:p>
          <a:p>
            <a:pPr algn="just">
              <a:lnSpc>
                <a:spcPct val="150000"/>
              </a:lnSpc>
            </a:pPr>
            <a:r>
              <a:rPr lang="en-US" sz="3200"/>
              <a:t> harmonic motion at right angles to each</a:t>
            </a:r>
          </a:p>
          <a:p>
            <a:pPr algn="just">
              <a:lnSpc>
                <a:spcPct val="150000"/>
              </a:lnSpc>
            </a:pPr>
            <a:r>
              <a:rPr lang="en-US" sz="3200"/>
              <a:t>Other , the resultant motion of the particle </a:t>
            </a:r>
          </a:p>
          <a:p>
            <a:pPr algn="just">
              <a:lnSpc>
                <a:spcPct val="150000"/>
              </a:lnSpc>
            </a:pPr>
            <a:r>
              <a:rPr lang="en-US" sz="3200"/>
              <a:t>traces a curve. This curves are called </a:t>
            </a:r>
          </a:p>
          <a:p>
            <a:pPr algn="just">
              <a:lnSpc>
                <a:spcPct val="150000"/>
              </a:lnSpc>
            </a:pPr>
            <a:r>
              <a:rPr lang="en-US" sz="3200"/>
              <a:t>Lissajous’ figures.  The shape of the curves</a:t>
            </a:r>
          </a:p>
          <a:p>
            <a:pPr algn="just">
              <a:lnSpc>
                <a:spcPct val="150000"/>
              </a:lnSpc>
            </a:pPr>
            <a:r>
              <a:rPr lang="en-US" sz="3200"/>
              <a:t>Depend on the time period, phase difference</a:t>
            </a:r>
          </a:p>
          <a:p>
            <a:pPr algn="just">
              <a:lnSpc>
                <a:spcPct val="150000"/>
              </a:lnSpc>
            </a:pPr>
            <a:r>
              <a:rPr lang="en-US" sz="3200"/>
              <a:t>and amplitude of the constituent vibrations.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http://upload.wikimedia.org/wikipedia/commons/2/25/Animated-mass-spring.gif"/>
          <p:cNvPicPr>
            <a:picLocks noChangeAspect="1" noChangeArrowheads="1" noCrop="1"/>
          </p:cNvPicPr>
          <p:nvPr/>
        </p:nvPicPr>
        <p:blipFill>
          <a:blip r:embed="rId2" cstate="print"/>
          <a:srcRect/>
          <a:stretch>
            <a:fillRect/>
          </a:stretch>
        </p:blipFill>
        <p:spPr bwMode="auto">
          <a:xfrm>
            <a:off x="3962400" y="1219200"/>
            <a:ext cx="1524000" cy="3048001"/>
          </a:xfrm>
          <a:prstGeom prst="rect">
            <a:avLst/>
          </a:prstGeom>
          <a:noFill/>
        </p:spPr>
      </p:pic>
      <p:sp>
        <p:nvSpPr>
          <p:cNvPr id="4" name="TextBox 3"/>
          <p:cNvSpPr txBox="1"/>
          <p:nvPr/>
        </p:nvSpPr>
        <p:spPr>
          <a:xfrm>
            <a:off x="1874235" y="4876800"/>
            <a:ext cx="5669565" cy="584775"/>
          </a:xfrm>
          <a:prstGeom prst="rect">
            <a:avLst/>
          </a:prstGeom>
          <a:noFill/>
        </p:spPr>
        <p:txBody>
          <a:bodyPr wrap="none" rtlCol="0">
            <a:spAutoFit/>
          </a:bodyPr>
          <a:lstStyle/>
          <a:p>
            <a:r>
              <a:rPr lang="en-US" sz="3200" dirty="0" smtClean="0"/>
              <a:t>Oscillatory Motion (Spring Mass)</a:t>
            </a:r>
            <a:endParaRPr lang="en-US" sz="3200" dirty="0"/>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Wave Motion</a:t>
            </a:r>
            <a:endParaRPr lang="en-US" dirty="0"/>
          </a:p>
        </p:txBody>
      </p:sp>
      <p:sp>
        <p:nvSpPr>
          <p:cNvPr id="84995" name="Content Placeholder 2"/>
          <p:cNvSpPr>
            <a:spLocks noGrp="1"/>
          </p:cNvSpPr>
          <p:nvPr>
            <p:ph idx="1"/>
          </p:nvPr>
        </p:nvSpPr>
        <p:spPr/>
        <p:txBody>
          <a:bodyPr/>
          <a:lstStyle/>
          <a:p>
            <a:r>
              <a:rPr lang="en-US" smtClean="0">
                <a:sym typeface="Mathematica5" pitchFamily="2" charset="2"/>
              </a:rPr>
              <a:t> Differential Equation of Wave motion</a:t>
            </a:r>
          </a:p>
          <a:p>
            <a:r>
              <a:rPr lang="en-US" smtClean="0">
                <a:sym typeface="Mathematica5" pitchFamily="2" charset="2"/>
              </a:rPr>
              <a:t> Progressive and Standing Waves</a:t>
            </a:r>
          </a:p>
          <a:p>
            <a:r>
              <a:rPr lang="en-US" smtClean="0">
                <a:sym typeface="Mathematica5" pitchFamily="2" charset="2"/>
              </a:rPr>
              <a:t> Group and Phase Velocity</a:t>
            </a:r>
          </a:p>
          <a:p>
            <a:r>
              <a:rPr lang="en-US" smtClean="0">
                <a:sym typeface="Mathematica5" pitchFamily="2" charset="2"/>
              </a:rPr>
              <a:t> Power and Intensity of Wave Motion</a:t>
            </a:r>
            <a:endParaRPr lang="en-US" smtClean="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normAutofit fontScale="90000"/>
          </a:bodyPr>
          <a:lstStyle/>
          <a:p>
            <a:pPr>
              <a:defRPr/>
            </a:pPr>
            <a:r>
              <a:rPr lang="en-US"/>
              <a:t>Review: Simple Harmonic Motion</a:t>
            </a:r>
          </a:p>
        </p:txBody>
      </p:sp>
      <p:sp>
        <p:nvSpPr>
          <p:cNvPr id="86019" name="Rectangle 3"/>
          <p:cNvSpPr>
            <a:spLocks noGrp="1" noChangeArrowheads="1"/>
          </p:cNvSpPr>
          <p:nvPr>
            <p:ph type="body" idx="1"/>
          </p:nvPr>
        </p:nvSpPr>
        <p:spPr>
          <a:xfrm>
            <a:off x="1066800" y="1447800"/>
            <a:ext cx="7848600" cy="5181600"/>
          </a:xfrm>
        </p:spPr>
        <p:txBody>
          <a:bodyPr/>
          <a:lstStyle/>
          <a:p>
            <a:r>
              <a:rPr lang="en-US" sz="2400" smtClean="0"/>
              <a:t>The position </a:t>
            </a:r>
            <a:r>
              <a:rPr lang="en-US" sz="2400" smtClean="0">
                <a:solidFill>
                  <a:schemeClr val="accent1"/>
                </a:solidFill>
              </a:rPr>
              <a:t>x</a:t>
            </a:r>
            <a:r>
              <a:rPr lang="en-US" sz="2400" smtClean="0"/>
              <a:t> of an object moving in simple harmonic motion as a function of time has the following form: </a:t>
            </a:r>
          </a:p>
          <a:p>
            <a:pPr>
              <a:buFont typeface="Monotype Sorts" pitchFamily="2" charset="2"/>
              <a:buNone/>
            </a:pPr>
            <a:r>
              <a:rPr lang="en-US" sz="2400" smtClean="0"/>
              <a:t>                     </a:t>
            </a:r>
            <a:r>
              <a:rPr lang="en-US" sz="2400" smtClean="0">
                <a:solidFill>
                  <a:schemeClr val="accent1"/>
                </a:solidFill>
              </a:rPr>
              <a:t>x = A cos (</a:t>
            </a:r>
            <a:r>
              <a:rPr lang="en-US" sz="2400" smtClean="0">
                <a:solidFill>
                  <a:schemeClr val="accent1"/>
                </a:solidFill>
                <a:latin typeface="Symbol" pitchFamily="18" charset="2"/>
              </a:rPr>
              <a:t>w</a:t>
            </a:r>
            <a:r>
              <a:rPr lang="en-US" sz="2400" smtClean="0">
                <a:solidFill>
                  <a:schemeClr val="accent1"/>
                </a:solidFill>
              </a:rPr>
              <a:t>t+</a:t>
            </a:r>
            <a:r>
              <a:rPr lang="en-US" sz="2400" smtClean="0">
                <a:solidFill>
                  <a:schemeClr val="accent1"/>
                </a:solidFill>
                <a:sym typeface="Symbol" pitchFamily="18" charset="2"/>
              </a:rPr>
              <a:t></a:t>
            </a:r>
            <a:r>
              <a:rPr lang="en-US" sz="2400" smtClean="0">
                <a:solidFill>
                  <a:schemeClr val="accent1"/>
                </a:solidFill>
              </a:rPr>
              <a:t>)</a:t>
            </a:r>
          </a:p>
          <a:p>
            <a:pPr>
              <a:buFont typeface="Monotype Sorts" pitchFamily="2" charset="2"/>
              <a:buNone/>
            </a:pPr>
            <a:r>
              <a:rPr lang="en-US" sz="2400" smtClean="0"/>
              <a:t>i.e. the object periodically moves back and forth between</a:t>
            </a:r>
          </a:p>
          <a:p>
            <a:pPr>
              <a:buFont typeface="Monotype Sorts" pitchFamily="2" charset="2"/>
              <a:buNone/>
            </a:pPr>
            <a:r>
              <a:rPr lang="en-US" sz="2400" smtClean="0"/>
              <a:t>the amplitudes x=+A and x=–A. </a:t>
            </a:r>
          </a:p>
          <a:p>
            <a:pPr>
              <a:buFont typeface="Monotype Sorts" pitchFamily="2" charset="2"/>
              <a:buNone/>
            </a:pPr>
            <a:r>
              <a:rPr lang="en-US" sz="2400" smtClean="0">
                <a:solidFill>
                  <a:schemeClr val="tx2"/>
                </a:solidFill>
              </a:rPr>
              <a:t>The time it takes for the object to make one full cycle is</a:t>
            </a:r>
          </a:p>
          <a:p>
            <a:pPr>
              <a:buFont typeface="Monotype Sorts" pitchFamily="2" charset="2"/>
              <a:buNone/>
            </a:pPr>
            <a:r>
              <a:rPr lang="en-US" sz="2400" smtClean="0">
                <a:solidFill>
                  <a:schemeClr val="tx2"/>
                </a:solidFill>
              </a:rPr>
              <a:t>the period  T=2</a:t>
            </a:r>
            <a:r>
              <a:rPr lang="en-US" sz="2400" smtClean="0">
                <a:solidFill>
                  <a:schemeClr val="tx2"/>
                </a:solidFill>
                <a:latin typeface="Symbol" pitchFamily="18" charset="2"/>
              </a:rPr>
              <a:t>p</a:t>
            </a:r>
            <a:r>
              <a:rPr lang="en-US" sz="2400" smtClean="0">
                <a:solidFill>
                  <a:schemeClr val="tx2"/>
                </a:solidFill>
              </a:rPr>
              <a:t>/</a:t>
            </a:r>
            <a:r>
              <a:rPr lang="en-US" sz="2400" smtClean="0">
                <a:solidFill>
                  <a:schemeClr val="tx2"/>
                </a:solidFill>
                <a:latin typeface="Symbol" pitchFamily="18" charset="2"/>
              </a:rPr>
              <a:t>w</a:t>
            </a:r>
            <a:r>
              <a:rPr lang="en-US" sz="2400" smtClean="0">
                <a:solidFill>
                  <a:schemeClr val="tx2"/>
                </a:solidFill>
              </a:rPr>
              <a:t>=1/f, where f is the frequency of the</a:t>
            </a:r>
          </a:p>
          <a:p>
            <a:pPr>
              <a:buFont typeface="Monotype Sorts" pitchFamily="2" charset="2"/>
              <a:buNone/>
            </a:pPr>
            <a:r>
              <a:rPr lang="en-US" sz="2400" smtClean="0">
                <a:solidFill>
                  <a:schemeClr val="tx2"/>
                </a:solidFill>
              </a:rPr>
              <a:t>motion. </a:t>
            </a:r>
          </a:p>
          <a:p>
            <a:pPr>
              <a:buFont typeface="Monotype Sorts" pitchFamily="2" charset="2"/>
              <a:buNone/>
            </a:pPr>
            <a:r>
              <a:rPr lang="en-US" sz="2400" smtClean="0"/>
              <a:t>Thus, the angular speed in terms of T and f reads</a:t>
            </a:r>
          </a:p>
          <a:p>
            <a:pPr>
              <a:buFont typeface="Monotype Sorts" pitchFamily="2" charset="2"/>
              <a:buNone/>
            </a:pPr>
            <a:endParaRPr lang="en-US" sz="2400" smtClean="0"/>
          </a:p>
          <a:p>
            <a:pPr>
              <a:buFont typeface="Monotype Sorts" pitchFamily="2" charset="2"/>
              <a:buNone/>
            </a:pPr>
            <a:r>
              <a:rPr lang="en-US" sz="2400" smtClean="0"/>
              <a:t>            </a:t>
            </a:r>
            <a:r>
              <a:rPr lang="en-US" sz="2400" b="1" smtClean="0">
                <a:latin typeface="Symbol" pitchFamily="18" charset="2"/>
              </a:rPr>
              <a:t>w</a:t>
            </a:r>
            <a:r>
              <a:rPr lang="en-US" sz="2400" b="1" smtClean="0"/>
              <a:t> = 2</a:t>
            </a:r>
            <a:r>
              <a:rPr lang="en-US" sz="2400" b="1" smtClean="0">
                <a:latin typeface="Symbol" pitchFamily="18" charset="2"/>
              </a:rPr>
              <a:t>p</a:t>
            </a:r>
            <a:r>
              <a:rPr lang="en-US" sz="2400" b="1" smtClean="0"/>
              <a:t>/T     and     </a:t>
            </a:r>
            <a:r>
              <a:rPr lang="en-US" sz="2400" b="1" smtClean="0">
                <a:latin typeface="Symbol" pitchFamily="18" charset="2"/>
              </a:rPr>
              <a:t>w</a:t>
            </a:r>
            <a:r>
              <a:rPr lang="en-US" sz="2400" b="1" smtClean="0"/>
              <a:t> = 2 </a:t>
            </a:r>
            <a:r>
              <a:rPr lang="en-US" sz="2400" b="1" smtClean="0">
                <a:latin typeface="Symbol" pitchFamily="18" charset="2"/>
              </a:rPr>
              <a:t>p</a:t>
            </a:r>
            <a:r>
              <a:rPr lang="en-US" sz="2400" b="1" smtClean="0"/>
              <a:t> f</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87043"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70340" name="Rectangle 4"/>
          <p:cNvSpPr>
            <a:spLocks noChangeArrowheads="1"/>
          </p:cNvSpPr>
          <p:nvPr/>
        </p:nvSpPr>
        <p:spPr bwMode="auto">
          <a:xfrm>
            <a:off x="990600" y="152400"/>
            <a:ext cx="7162800" cy="914400"/>
          </a:xfrm>
          <a:prstGeom prst="rect">
            <a:avLst/>
          </a:prstGeom>
          <a:solidFill>
            <a:srgbClr val="FFC000"/>
          </a:solidFill>
          <a:ln w="12700">
            <a:noFill/>
            <a:miter lim="800000"/>
            <a:headEnd/>
            <a:tailEnd/>
          </a:ln>
          <a:effectLst/>
        </p:spPr>
        <p:txBody>
          <a:bodyPr lIns="90488" tIns="44450" rIns="90488" bIns="44450" anchor="ctr"/>
          <a:lstStyle/>
          <a:p>
            <a:pPr algn="ctr">
              <a:lnSpc>
                <a:spcPct val="90000"/>
              </a:lnSpc>
              <a:defRPr/>
            </a:pPr>
            <a:r>
              <a:rPr lang="en-US" sz="2800" b="1" dirty="0">
                <a:effectLst>
                  <a:outerShdw blurRad="38100" dist="38100" dir="2700000" algn="tl">
                    <a:srgbClr val="000000"/>
                  </a:outerShdw>
                </a:effectLst>
              </a:rPr>
              <a:t>What is a wave ?</a:t>
            </a:r>
          </a:p>
        </p:txBody>
      </p:sp>
      <p:sp>
        <p:nvSpPr>
          <p:cNvPr id="87045" name="Rectangle 5"/>
          <p:cNvSpPr>
            <a:spLocks noChangeArrowheads="1"/>
          </p:cNvSpPr>
          <p:nvPr/>
        </p:nvSpPr>
        <p:spPr bwMode="auto">
          <a:xfrm>
            <a:off x="304800" y="838200"/>
            <a:ext cx="8534400" cy="1600200"/>
          </a:xfrm>
          <a:prstGeom prst="rect">
            <a:avLst/>
          </a:prstGeom>
          <a:noFill/>
          <a:ln w="12700">
            <a:noFill/>
            <a:miter lim="800000"/>
            <a:headEnd/>
            <a:tailEnd/>
          </a:ln>
        </p:spPr>
        <p:txBody>
          <a:bodyPr lIns="90488" tIns="44450" rIns="90488" bIns="44450"/>
          <a:lstStyle/>
          <a:p>
            <a:pPr marL="285750" indent="-285750">
              <a:lnSpc>
                <a:spcPct val="90000"/>
              </a:lnSpc>
              <a:spcBef>
                <a:spcPct val="30000"/>
              </a:spcBef>
              <a:buClr>
                <a:schemeClr val="accent1"/>
              </a:buClr>
              <a:buSzPct val="75000"/>
              <a:buFont typeface="Monotype Sorts" pitchFamily="2" charset="2"/>
              <a:buChar char="l"/>
            </a:pPr>
            <a:endParaRPr lang="en-US" sz="3200" dirty="0" smtClean="0"/>
          </a:p>
          <a:p>
            <a:pPr marL="285750" indent="-285750">
              <a:lnSpc>
                <a:spcPct val="90000"/>
              </a:lnSpc>
              <a:spcBef>
                <a:spcPct val="30000"/>
              </a:spcBef>
              <a:buClr>
                <a:schemeClr val="accent1"/>
              </a:buClr>
              <a:buSzPct val="75000"/>
              <a:buFont typeface="Monotype Sorts" pitchFamily="2" charset="2"/>
              <a:buChar char="l"/>
            </a:pPr>
            <a:r>
              <a:rPr lang="en-US" sz="3200" dirty="0" smtClean="0"/>
              <a:t>Nature </a:t>
            </a:r>
            <a:r>
              <a:rPr lang="en-US" sz="3200" dirty="0"/>
              <a:t>of waves:</a:t>
            </a:r>
          </a:p>
          <a:p>
            <a:pPr marL="628650" lvl="1" indent="-228600">
              <a:lnSpc>
                <a:spcPct val="90000"/>
              </a:lnSpc>
              <a:spcBef>
                <a:spcPct val="30000"/>
              </a:spcBef>
              <a:buClr>
                <a:schemeClr val="tx2"/>
              </a:buClr>
              <a:buSzPct val="90000"/>
              <a:buFont typeface="Monotype Sorts" pitchFamily="2" charset="2"/>
              <a:buChar char="è"/>
            </a:pPr>
            <a:r>
              <a:rPr lang="en-US" sz="3200" dirty="0"/>
              <a:t>A wave is a traveling disturbance that transports energy from place to place.</a:t>
            </a:r>
          </a:p>
          <a:p>
            <a:pPr marL="628650" lvl="1" indent="-228600">
              <a:lnSpc>
                <a:spcPct val="90000"/>
              </a:lnSpc>
              <a:spcBef>
                <a:spcPct val="30000"/>
              </a:spcBef>
              <a:buClr>
                <a:schemeClr val="tx2"/>
              </a:buClr>
              <a:buSzPct val="90000"/>
              <a:buFont typeface="Monotype Sorts" pitchFamily="2" charset="2"/>
              <a:buChar char="è"/>
            </a:pPr>
            <a:r>
              <a:rPr lang="en-US" sz="3200" dirty="0"/>
              <a:t>There are two basic types of waves: transverse and longitudinal.</a:t>
            </a:r>
          </a:p>
          <a:p>
            <a:pPr marL="628650" lvl="1" indent="-228600">
              <a:lnSpc>
                <a:spcPct val="90000"/>
              </a:lnSpc>
              <a:spcBef>
                <a:spcPct val="30000"/>
              </a:spcBef>
              <a:buClr>
                <a:schemeClr val="tx2"/>
              </a:buClr>
              <a:buSzPct val="90000"/>
              <a:buFont typeface="Monotype Sorts" pitchFamily="2" charset="2"/>
              <a:buChar char="è"/>
            </a:pPr>
            <a:r>
              <a:rPr lang="en-US" sz="3200" dirty="0"/>
              <a:t> Transverse: the disturbance travels perpendicular to the direction of travel of the wave.</a:t>
            </a:r>
          </a:p>
          <a:p>
            <a:pPr marL="628650" lvl="1" indent="-228600">
              <a:lnSpc>
                <a:spcPct val="90000"/>
              </a:lnSpc>
              <a:spcBef>
                <a:spcPct val="30000"/>
              </a:spcBef>
              <a:buClr>
                <a:schemeClr val="tx2"/>
              </a:buClr>
              <a:buSzPct val="90000"/>
              <a:buFont typeface="Monotype Sorts" pitchFamily="2" charset="2"/>
              <a:buChar char="è"/>
            </a:pPr>
            <a:r>
              <a:rPr lang="en-US" sz="3200" dirty="0"/>
              <a:t> Longitudinal: the disturbance occurs parallel to the line of travel of the wave.</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ChangeAspect="1" noChangeArrowheads="1"/>
          </p:cNvPicPr>
          <p:nvPr/>
        </p:nvPicPr>
        <p:blipFill>
          <a:blip r:embed="rId2" cstate="print"/>
          <a:srcRect/>
          <a:stretch>
            <a:fillRect/>
          </a:stretch>
        </p:blipFill>
        <p:spPr bwMode="auto">
          <a:xfrm>
            <a:off x="1371600" y="990600"/>
            <a:ext cx="6934200" cy="3886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
          <p:cNvSpPr>
            <a:spLocks noChangeArrowheads="1"/>
          </p:cNvSpPr>
          <p:nvPr/>
        </p:nvSpPr>
        <p:spPr bwMode="auto">
          <a:xfrm>
            <a:off x="1066800" y="457200"/>
            <a:ext cx="7696200" cy="6149975"/>
          </a:xfrm>
          <a:prstGeom prst="rect">
            <a:avLst/>
          </a:prstGeom>
          <a:noFill/>
          <a:ln w="9525">
            <a:noFill/>
            <a:miter lim="800000"/>
            <a:headEnd/>
            <a:tailEnd/>
          </a:ln>
        </p:spPr>
        <p:txBody>
          <a:bodyPr>
            <a:spAutoFit/>
          </a:bodyPr>
          <a:lstStyle/>
          <a:p>
            <a:pPr marL="285750" indent="-285750">
              <a:lnSpc>
                <a:spcPct val="90000"/>
              </a:lnSpc>
              <a:spcBef>
                <a:spcPct val="30000"/>
              </a:spcBef>
              <a:buClr>
                <a:schemeClr val="accent1"/>
              </a:buClr>
              <a:buSzPct val="75000"/>
              <a:buFont typeface="Monotype Sorts" pitchFamily="2" charset="2"/>
              <a:buChar char="l"/>
            </a:pPr>
            <a:r>
              <a:rPr lang="en-US" sz="3200" dirty="0"/>
              <a:t>Examples:</a:t>
            </a:r>
          </a:p>
          <a:p>
            <a:pPr marL="628650" lvl="1" indent="-228600">
              <a:lnSpc>
                <a:spcPct val="90000"/>
              </a:lnSpc>
              <a:spcBef>
                <a:spcPct val="30000"/>
              </a:spcBef>
              <a:buClr>
                <a:schemeClr val="tx2"/>
              </a:buClr>
              <a:buSzPct val="90000"/>
              <a:buFont typeface="Monotype Sorts" pitchFamily="2" charset="2"/>
              <a:buChar char="è"/>
            </a:pPr>
            <a:r>
              <a:rPr lang="en-US" sz="3200" dirty="0">
                <a:solidFill>
                  <a:schemeClr val="accent1"/>
                </a:solidFill>
              </a:rPr>
              <a:t>Longitudinal: Sound waves </a:t>
            </a:r>
            <a:r>
              <a:rPr lang="en-US" sz="3200" dirty="0"/>
              <a:t>(e.g. air moves back &amp; forth)</a:t>
            </a:r>
          </a:p>
          <a:p>
            <a:pPr marL="628650" lvl="1" indent="-228600">
              <a:lnSpc>
                <a:spcPct val="90000"/>
              </a:lnSpc>
              <a:spcBef>
                <a:spcPct val="30000"/>
              </a:spcBef>
              <a:buClr>
                <a:schemeClr val="tx2"/>
              </a:buClr>
              <a:buSzPct val="90000"/>
              <a:buFont typeface="Monotype Sorts" pitchFamily="2" charset="2"/>
              <a:buChar char="è"/>
            </a:pPr>
            <a:r>
              <a:rPr lang="en-US" sz="3200" dirty="0">
                <a:solidFill>
                  <a:schemeClr val="accent1"/>
                </a:solidFill>
              </a:rPr>
              <a:t>Transverse: Light waves</a:t>
            </a:r>
            <a:r>
              <a:rPr lang="en-US" sz="3200" dirty="0"/>
              <a:t> (electromagnetic waves, i.e. electric and magnetic disturbances)</a:t>
            </a:r>
          </a:p>
          <a:p>
            <a:pPr marL="628650" lvl="1" indent="-228600">
              <a:lnSpc>
                <a:spcPct val="90000"/>
              </a:lnSpc>
              <a:spcBef>
                <a:spcPct val="30000"/>
              </a:spcBef>
              <a:buClr>
                <a:schemeClr val="tx2"/>
              </a:buClr>
              <a:buSzPct val="90000"/>
              <a:buFont typeface="Monotype Sorts" pitchFamily="2" charset="2"/>
              <a:buNone/>
            </a:pPr>
            <a:r>
              <a:rPr lang="en-US" sz="3200" dirty="0"/>
              <a:t>The source of the wave, i.e. the disturbance, moves continuously in</a:t>
            </a:r>
          </a:p>
          <a:p>
            <a:pPr marL="628650" lvl="1" indent="-228600">
              <a:lnSpc>
                <a:spcPct val="90000"/>
              </a:lnSpc>
              <a:spcBef>
                <a:spcPct val="30000"/>
              </a:spcBef>
              <a:buClr>
                <a:schemeClr val="tx2"/>
              </a:buClr>
              <a:buSzPct val="90000"/>
              <a:buFont typeface="Monotype Sorts" pitchFamily="2" charset="2"/>
              <a:buNone/>
            </a:pPr>
            <a:r>
              <a:rPr lang="en-US" sz="3200" dirty="0"/>
              <a:t>simple harmonic motion, generating an entire wave, where each part of the wave also performs a simple harmonic motion.  </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89091"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71364" name="Rectangle 4"/>
          <p:cNvSpPr>
            <a:spLocks noChangeArrowheads="1"/>
          </p:cNvSpPr>
          <p:nvPr/>
        </p:nvSpPr>
        <p:spPr bwMode="auto">
          <a:xfrm>
            <a:off x="1066800" y="228600"/>
            <a:ext cx="7162800" cy="762000"/>
          </a:xfrm>
          <a:prstGeom prst="rect">
            <a:avLst/>
          </a:prstGeom>
          <a:solidFill>
            <a:srgbClr val="FFC000"/>
          </a:solidFill>
          <a:ln w="12700">
            <a:noFill/>
            <a:miter lim="800000"/>
            <a:headEnd/>
            <a:tailEnd/>
          </a:ln>
          <a:effectLst/>
        </p:spPr>
        <p:txBody>
          <a:bodyPr lIns="90488" tIns="44450" rIns="90488" bIns="44450" anchor="ctr"/>
          <a:lstStyle/>
          <a:p>
            <a:pPr algn="ctr">
              <a:lnSpc>
                <a:spcPct val="90000"/>
              </a:lnSpc>
              <a:defRPr/>
            </a:pPr>
            <a:r>
              <a:rPr lang="en-US" sz="2800" b="1" dirty="0">
                <a:effectLst>
                  <a:outerShdw blurRad="38100" dist="38100" dir="2700000" algn="tl">
                    <a:srgbClr val="000000"/>
                  </a:outerShdw>
                </a:effectLst>
              </a:rPr>
              <a:t>Types of Waves</a:t>
            </a:r>
          </a:p>
        </p:txBody>
      </p:sp>
      <p:grpSp>
        <p:nvGrpSpPr>
          <p:cNvPr id="2" name="Group 5"/>
          <p:cNvGrpSpPr>
            <a:grpSpLocks/>
          </p:cNvGrpSpPr>
          <p:nvPr/>
        </p:nvGrpSpPr>
        <p:grpSpPr bwMode="auto">
          <a:xfrm>
            <a:off x="990600" y="4419600"/>
            <a:ext cx="7162800" cy="1506538"/>
            <a:chOff x="624" y="2160"/>
            <a:chExt cx="4512" cy="949"/>
          </a:xfrm>
        </p:grpSpPr>
        <p:sp>
          <p:nvSpPr>
            <p:cNvPr id="89099" name="Rectangle 6"/>
            <p:cNvSpPr>
              <a:spLocks noChangeArrowheads="1"/>
            </p:cNvSpPr>
            <p:nvPr/>
          </p:nvSpPr>
          <p:spPr bwMode="auto">
            <a:xfrm>
              <a:off x="624" y="2160"/>
              <a:ext cx="4512" cy="384"/>
            </a:xfrm>
            <a:prstGeom prst="rect">
              <a:avLst/>
            </a:prstGeom>
            <a:noFill/>
            <a:ln w="12700">
              <a:noFill/>
              <a:miter lim="800000"/>
              <a:headEnd/>
              <a:tailEnd/>
            </a:ln>
          </p:spPr>
          <p:txBody>
            <a:bodyPr lIns="90488" tIns="44450" rIns="90488" bIns="44450"/>
            <a:lstStyle/>
            <a:p>
              <a:pPr marL="285750" indent="-285750">
                <a:lnSpc>
                  <a:spcPct val="90000"/>
                </a:lnSpc>
                <a:spcBef>
                  <a:spcPct val="30000"/>
                </a:spcBef>
                <a:buClr>
                  <a:schemeClr val="accent1"/>
                </a:buClr>
                <a:buSzPct val="75000"/>
                <a:buFont typeface="Monotype Sorts" pitchFamily="2" charset="2"/>
                <a:buChar char="l"/>
              </a:pPr>
              <a:r>
                <a:rPr lang="en-US" sz="2400" b="1" dirty="0"/>
                <a:t>Longitudinal:</a:t>
              </a:r>
              <a:r>
                <a:rPr lang="en-US" sz="2400" dirty="0"/>
                <a:t>  The medium oscillates in the same direction as the wave is moving</a:t>
              </a:r>
            </a:p>
            <a:p>
              <a:pPr marL="628650" lvl="1" indent="-228600">
                <a:lnSpc>
                  <a:spcPct val="90000"/>
                </a:lnSpc>
                <a:spcBef>
                  <a:spcPct val="30000"/>
                </a:spcBef>
                <a:buClr>
                  <a:schemeClr val="tx2"/>
                </a:buClr>
                <a:buSzPct val="90000"/>
                <a:buFont typeface="Monotype Sorts" pitchFamily="2" charset="2"/>
                <a:buChar char="è"/>
              </a:pPr>
              <a:endParaRPr lang="en-US" sz="2000" dirty="0">
                <a:solidFill>
                  <a:schemeClr val="accent1"/>
                </a:solidFill>
              </a:endParaRPr>
            </a:p>
            <a:p>
              <a:pPr marL="628650" lvl="1" indent="-228600">
                <a:lnSpc>
                  <a:spcPct val="90000"/>
                </a:lnSpc>
                <a:spcBef>
                  <a:spcPct val="30000"/>
                </a:spcBef>
                <a:buClr>
                  <a:schemeClr val="tx2"/>
                </a:buClr>
                <a:buSzPct val="90000"/>
                <a:buFont typeface="Monotype Sorts" pitchFamily="2" charset="2"/>
                <a:buChar char="è"/>
              </a:pPr>
              <a:r>
                <a:rPr lang="en-US" sz="2000" dirty="0">
                  <a:solidFill>
                    <a:schemeClr val="accent1"/>
                  </a:solidFill>
                </a:rPr>
                <a:t>Sound</a:t>
              </a:r>
            </a:p>
            <a:p>
              <a:pPr marL="628650" lvl="1" indent="-228600">
                <a:lnSpc>
                  <a:spcPct val="90000"/>
                </a:lnSpc>
                <a:spcBef>
                  <a:spcPct val="30000"/>
                </a:spcBef>
                <a:buClr>
                  <a:schemeClr val="tx2"/>
                </a:buClr>
                <a:buSzPct val="90000"/>
                <a:buFont typeface="Monotype Sorts" pitchFamily="2" charset="2"/>
                <a:buNone/>
              </a:pPr>
              <a:endParaRPr lang="en-US" sz="2000" dirty="0"/>
            </a:p>
          </p:txBody>
        </p:sp>
        <p:sp>
          <p:nvSpPr>
            <p:cNvPr id="89100" name="Rectangle 7"/>
            <p:cNvSpPr>
              <a:spLocks noChangeArrowheads="1"/>
            </p:cNvSpPr>
            <p:nvPr/>
          </p:nvSpPr>
          <p:spPr bwMode="auto">
            <a:xfrm>
              <a:off x="3264" y="2880"/>
              <a:ext cx="114"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endParaRPr lang="en-US" sz="2000"/>
            </a:p>
          </p:txBody>
        </p:sp>
      </p:grpSp>
      <p:grpSp>
        <p:nvGrpSpPr>
          <p:cNvPr id="3" name="Group 8"/>
          <p:cNvGrpSpPr>
            <a:grpSpLocks/>
          </p:cNvGrpSpPr>
          <p:nvPr/>
        </p:nvGrpSpPr>
        <p:grpSpPr bwMode="auto">
          <a:xfrm>
            <a:off x="990600" y="1295400"/>
            <a:ext cx="7772400" cy="1277938"/>
            <a:chOff x="624" y="1104"/>
            <a:chExt cx="4896" cy="805"/>
          </a:xfrm>
        </p:grpSpPr>
        <p:sp>
          <p:nvSpPr>
            <p:cNvPr id="89097" name="Rectangle 9"/>
            <p:cNvSpPr>
              <a:spLocks noChangeArrowheads="1"/>
            </p:cNvSpPr>
            <p:nvPr/>
          </p:nvSpPr>
          <p:spPr bwMode="auto">
            <a:xfrm>
              <a:off x="624" y="1104"/>
              <a:ext cx="4896" cy="576"/>
            </a:xfrm>
            <a:prstGeom prst="rect">
              <a:avLst/>
            </a:prstGeom>
            <a:noFill/>
            <a:ln w="12700">
              <a:noFill/>
              <a:miter lim="800000"/>
              <a:headEnd/>
              <a:tailEnd/>
            </a:ln>
          </p:spPr>
          <p:txBody>
            <a:bodyPr lIns="90488" tIns="44450" rIns="90488" bIns="44450"/>
            <a:lstStyle/>
            <a:p>
              <a:pPr marL="285750" indent="-285750">
                <a:lnSpc>
                  <a:spcPct val="90000"/>
                </a:lnSpc>
                <a:spcBef>
                  <a:spcPct val="30000"/>
                </a:spcBef>
                <a:buClr>
                  <a:schemeClr val="accent1"/>
                </a:buClr>
                <a:buSzPct val="75000"/>
                <a:buFont typeface="Monotype Sorts" pitchFamily="2" charset="2"/>
                <a:buChar char="l"/>
              </a:pPr>
              <a:r>
                <a:rPr lang="en-US" sz="2400" b="1"/>
                <a:t>Transverse:</a:t>
              </a:r>
              <a:r>
                <a:rPr lang="en-US" sz="2400"/>
                <a:t> The medium oscillates perpendicular to the direction the wave is moving.</a:t>
              </a:r>
            </a:p>
            <a:p>
              <a:pPr marL="628650" lvl="1" indent="-228600">
                <a:lnSpc>
                  <a:spcPct val="90000"/>
                </a:lnSpc>
                <a:spcBef>
                  <a:spcPct val="30000"/>
                </a:spcBef>
                <a:buClr>
                  <a:schemeClr val="tx2"/>
                </a:buClr>
                <a:buSzPct val="90000"/>
                <a:buFont typeface="Monotype Sorts" pitchFamily="2" charset="2"/>
                <a:buChar char="è"/>
              </a:pPr>
              <a:r>
                <a:rPr lang="en-US" sz="2400">
                  <a:solidFill>
                    <a:schemeClr val="accent1"/>
                  </a:solidFill>
                </a:rPr>
                <a:t> Water waves </a:t>
              </a:r>
            </a:p>
            <a:p>
              <a:pPr marL="628650" lvl="1" indent="-228600">
                <a:lnSpc>
                  <a:spcPct val="90000"/>
                </a:lnSpc>
                <a:spcBef>
                  <a:spcPct val="30000"/>
                </a:spcBef>
                <a:buClr>
                  <a:schemeClr val="tx2"/>
                </a:buClr>
                <a:buSzPct val="90000"/>
                <a:buFont typeface="Monotype Sorts" pitchFamily="2" charset="2"/>
                <a:buChar char="è"/>
              </a:pPr>
              <a:endParaRPr lang="en-US" sz="2000"/>
            </a:p>
          </p:txBody>
        </p:sp>
        <p:sp>
          <p:nvSpPr>
            <p:cNvPr id="89098" name="Rectangle 10"/>
            <p:cNvSpPr>
              <a:spLocks noChangeArrowheads="1"/>
            </p:cNvSpPr>
            <p:nvPr/>
          </p:nvSpPr>
          <p:spPr bwMode="auto">
            <a:xfrm>
              <a:off x="3216" y="1680"/>
              <a:ext cx="114"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endParaRPr lang="en-US" sz="2000"/>
            </a:p>
          </p:txBody>
        </p:sp>
      </p:grpSp>
      <p:pic>
        <p:nvPicPr>
          <p:cNvPr id="271372" name="lwave.avi">
            <a:hlinkClick r:id="" action="ppaction://media"/>
          </p:cNvPr>
          <p:cNvPicPr>
            <a:picLocks noRot="1" noChangeAspect="1" noChangeArrowheads="1"/>
          </p:cNvPicPr>
          <p:nvPr>
            <a:videoFile r:link="rId1"/>
          </p:nvPr>
        </p:nvPicPr>
        <p:blipFill>
          <a:blip r:embed="rId4" cstate="print"/>
          <a:srcRect/>
          <a:stretch>
            <a:fillRect/>
          </a:stretch>
        </p:blipFill>
        <p:spPr bwMode="auto">
          <a:xfrm>
            <a:off x="4038600" y="5410200"/>
            <a:ext cx="4533900" cy="762000"/>
          </a:xfrm>
          <a:prstGeom prst="rect">
            <a:avLst/>
          </a:prstGeom>
          <a:noFill/>
          <a:ln w="9525">
            <a:noFill/>
            <a:miter lim="800000"/>
            <a:headEnd/>
            <a:tailEnd/>
          </a:ln>
        </p:spPr>
      </p:pic>
      <p:pic>
        <p:nvPicPr>
          <p:cNvPr id="271374" name="twave.avi">
            <a:hlinkClick r:id="" action="ppaction://media"/>
          </p:cNvPr>
          <p:cNvPicPr>
            <a:picLocks noRot="1" noChangeAspect="1" noChangeArrowheads="1"/>
          </p:cNvPicPr>
          <p:nvPr>
            <a:videoFile r:link="rId2"/>
          </p:nvPr>
        </p:nvPicPr>
        <p:blipFill>
          <a:blip r:embed="rId5" cstate="print"/>
          <a:srcRect/>
          <a:stretch>
            <a:fillRect/>
          </a:stretch>
        </p:blipFill>
        <p:spPr bwMode="auto">
          <a:xfrm>
            <a:off x="4114800" y="2362200"/>
            <a:ext cx="4305300" cy="1562100"/>
          </a:xfrm>
          <a:prstGeom prst="rect">
            <a:avLst/>
          </a:prstGeom>
          <a:noFill/>
          <a:ln w="9525">
            <a:noFill/>
            <a:miter lim="800000"/>
            <a:headEnd/>
            <a:tailEnd/>
          </a:ln>
        </p:spPr>
      </p:pic>
    </p:spTree>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71372"/>
                </p:tgtEl>
              </p:cMediaNode>
            </p:video>
            <p:video>
              <p:cMediaNode>
                <p:cTn id="3" fill="hold" display="0">
                  <p:stCondLst>
                    <p:cond delay="indefinite"/>
                  </p:stCondLst>
                  <p:endCondLst>
                    <p:cond evt="onNext" delay="0">
                      <p:tgtEl>
                        <p:sldTgt/>
                      </p:tgtEl>
                    </p:cond>
                    <p:cond evt="onPrev" delay="0">
                      <p:tgtEl>
                        <p:sldTgt/>
                      </p:tgtEl>
                    </p:cond>
                  </p:endCondLst>
                </p:cTn>
                <p:tgtEl>
                  <p:spTgt spid="271374"/>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990600" y="814388"/>
            <a:ext cx="7772400" cy="55864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1066800" y="842963"/>
            <a:ext cx="7620000" cy="58626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15364"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73412" name="Rectangle 4"/>
          <p:cNvSpPr>
            <a:spLocks noChangeArrowheads="1"/>
          </p:cNvSpPr>
          <p:nvPr/>
        </p:nvSpPr>
        <p:spPr bwMode="auto">
          <a:xfrm>
            <a:off x="1066800" y="152400"/>
            <a:ext cx="7162800" cy="1143000"/>
          </a:xfrm>
          <a:prstGeom prst="rect">
            <a:avLst/>
          </a:prstGeom>
          <a:solidFill>
            <a:srgbClr val="FFC000"/>
          </a:solidFill>
          <a:ln w="12700">
            <a:noFill/>
            <a:miter lim="800000"/>
            <a:headEnd/>
            <a:tailEnd/>
          </a:ln>
          <a:effectLst/>
        </p:spPr>
        <p:txBody>
          <a:bodyPr lIns="90488" tIns="44450" rIns="90488" bIns="44450" anchor="ctr"/>
          <a:lstStyle/>
          <a:p>
            <a:pPr algn="ctr">
              <a:lnSpc>
                <a:spcPct val="90000"/>
              </a:lnSpc>
              <a:defRPr/>
            </a:pPr>
            <a:r>
              <a:rPr lang="en-US" sz="2400" b="1" dirty="0">
                <a:effectLst>
                  <a:outerShdw blurRad="38100" dist="38100" dir="2700000" algn="tl">
                    <a:srgbClr val="000000"/>
                  </a:outerShdw>
                </a:effectLst>
              </a:rPr>
              <a:t>Wave </a:t>
            </a:r>
            <a:r>
              <a:rPr lang="en-US" sz="2800" b="1" dirty="0">
                <a:effectLst>
                  <a:outerShdw blurRad="38100" dist="38100" dir="2700000" algn="tl">
                    <a:srgbClr val="000000"/>
                  </a:outerShdw>
                </a:effectLst>
              </a:rPr>
              <a:t>Properties</a:t>
            </a:r>
            <a:r>
              <a:rPr lang="en-US" sz="2400" b="1" dirty="0">
                <a:effectLst>
                  <a:outerShdw blurRad="38100" dist="38100" dir="2700000" algn="tl">
                    <a:srgbClr val="000000"/>
                  </a:outerShdw>
                </a:effectLst>
              </a:rPr>
              <a:t>...</a:t>
            </a:r>
          </a:p>
        </p:txBody>
      </p:sp>
      <p:grpSp>
        <p:nvGrpSpPr>
          <p:cNvPr id="2" name="Group 5"/>
          <p:cNvGrpSpPr>
            <a:grpSpLocks/>
          </p:cNvGrpSpPr>
          <p:nvPr/>
        </p:nvGrpSpPr>
        <p:grpSpPr bwMode="auto">
          <a:xfrm>
            <a:off x="685800" y="1219200"/>
            <a:ext cx="8353425" cy="1049338"/>
            <a:chOff x="376" y="1186"/>
            <a:chExt cx="5262" cy="661"/>
          </a:xfrm>
        </p:grpSpPr>
        <p:sp>
          <p:nvSpPr>
            <p:cNvPr id="15374" name="Rectangle 6"/>
            <p:cNvSpPr>
              <a:spLocks noChangeArrowheads="1"/>
            </p:cNvSpPr>
            <p:nvPr/>
          </p:nvSpPr>
          <p:spPr bwMode="auto">
            <a:xfrm>
              <a:off x="376" y="1186"/>
              <a:ext cx="5262" cy="475"/>
            </a:xfrm>
            <a:prstGeom prst="rect">
              <a:avLst/>
            </a:prstGeom>
            <a:noFill/>
            <a:ln w="12700">
              <a:noFill/>
              <a:miter lim="800000"/>
              <a:headEnd/>
              <a:tailEnd/>
            </a:ln>
          </p:spPr>
          <p:txBody>
            <a:bodyPr wrap="none" lIns="90488" tIns="44450" rIns="90488" bIns="44450">
              <a:spAutoFit/>
            </a:bodyPr>
            <a:lstStyle/>
            <a:p>
              <a:pPr marL="285750" indent="-285750">
                <a:lnSpc>
                  <a:spcPct val="90000"/>
                </a:lnSpc>
                <a:buClr>
                  <a:schemeClr val="accent1"/>
                </a:buClr>
                <a:buSzPct val="75000"/>
                <a:buFont typeface="Monotype Sorts" pitchFamily="2" charset="2"/>
                <a:buChar char="l"/>
              </a:pPr>
              <a:r>
                <a:rPr lang="en-US" sz="2400"/>
                <a:t>Period: The time </a:t>
              </a:r>
              <a:r>
                <a:rPr lang="en-US" sz="2400" i="1"/>
                <a:t>T</a:t>
              </a:r>
              <a:r>
                <a:rPr lang="en-US" sz="2400"/>
                <a:t> for a point on the wave to undergo one</a:t>
              </a:r>
              <a:br>
                <a:rPr lang="en-US" sz="2400"/>
              </a:br>
              <a:r>
                <a:rPr lang="en-US" sz="2400"/>
                <a:t>	    complete oscillation.</a:t>
              </a:r>
            </a:p>
          </p:txBody>
        </p:sp>
        <p:sp>
          <p:nvSpPr>
            <p:cNvPr id="15375" name="Rectangle 7"/>
            <p:cNvSpPr>
              <a:spLocks noChangeArrowheads="1"/>
            </p:cNvSpPr>
            <p:nvPr/>
          </p:nvSpPr>
          <p:spPr bwMode="auto">
            <a:xfrm>
              <a:off x="3015" y="1618"/>
              <a:ext cx="114"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endParaRPr lang="en-US" sz="2000"/>
            </a:p>
          </p:txBody>
        </p:sp>
      </p:grpSp>
      <p:grpSp>
        <p:nvGrpSpPr>
          <p:cNvPr id="3" name="Group 8"/>
          <p:cNvGrpSpPr>
            <a:grpSpLocks/>
          </p:cNvGrpSpPr>
          <p:nvPr/>
        </p:nvGrpSpPr>
        <p:grpSpPr bwMode="auto">
          <a:xfrm>
            <a:off x="609600" y="3276600"/>
            <a:ext cx="8577263" cy="1468438"/>
            <a:chOff x="375" y="2146"/>
            <a:chExt cx="5403" cy="925"/>
          </a:xfrm>
        </p:grpSpPr>
        <p:sp>
          <p:nvSpPr>
            <p:cNvPr id="15372" name="Rectangle 9"/>
            <p:cNvSpPr>
              <a:spLocks noChangeArrowheads="1"/>
            </p:cNvSpPr>
            <p:nvPr/>
          </p:nvSpPr>
          <p:spPr bwMode="auto">
            <a:xfrm>
              <a:off x="375" y="2146"/>
              <a:ext cx="5403" cy="650"/>
            </a:xfrm>
            <a:prstGeom prst="rect">
              <a:avLst/>
            </a:prstGeom>
            <a:noFill/>
            <a:ln w="12700">
              <a:noFill/>
              <a:miter lim="800000"/>
              <a:headEnd/>
              <a:tailEnd/>
            </a:ln>
          </p:spPr>
          <p:txBody>
            <a:bodyPr wrap="none" lIns="90488" tIns="44450" rIns="90488" bIns="44450">
              <a:spAutoFit/>
            </a:bodyPr>
            <a:lstStyle/>
            <a:p>
              <a:pPr marL="285750" indent="-285750">
                <a:lnSpc>
                  <a:spcPct val="90000"/>
                </a:lnSpc>
                <a:buClr>
                  <a:schemeClr val="accent1"/>
                </a:buClr>
                <a:buSzPct val="75000"/>
                <a:buFont typeface="Monotype Sorts" pitchFamily="2" charset="2"/>
                <a:buChar char="l"/>
              </a:pPr>
              <a:endParaRPr lang="en-US" sz="2000" dirty="0">
                <a:solidFill>
                  <a:schemeClr val="accent2"/>
                </a:solidFill>
              </a:endParaRPr>
            </a:p>
            <a:p>
              <a:pPr marL="285750" indent="-285750">
                <a:lnSpc>
                  <a:spcPct val="90000"/>
                </a:lnSpc>
                <a:buClr>
                  <a:schemeClr val="accent1"/>
                </a:buClr>
                <a:buSzPct val="75000"/>
                <a:buFont typeface="Monotype Sorts" pitchFamily="2" charset="2"/>
                <a:buChar char="l"/>
              </a:pPr>
              <a:r>
                <a:rPr lang="en-US" sz="2400" dirty="0"/>
                <a:t>Speed: The wave moves one wavelength </a:t>
              </a:r>
              <a:r>
                <a:rPr lang="en-US" sz="2400" dirty="0">
                  <a:latin typeface="Symbol" pitchFamily="18" charset="2"/>
                </a:rPr>
                <a:t></a:t>
              </a:r>
              <a:r>
                <a:rPr lang="en-US" sz="2400" dirty="0"/>
                <a:t> in one period </a:t>
              </a:r>
              <a:r>
                <a:rPr lang="en-US" sz="2400" i="1" dirty="0"/>
                <a:t>T</a:t>
              </a:r>
              <a:r>
                <a:rPr lang="en-US" sz="2400" dirty="0"/>
                <a:t> </a:t>
              </a:r>
              <a:br>
                <a:rPr lang="en-US" sz="2400" dirty="0"/>
              </a:br>
              <a:r>
                <a:rPr lang="en-US" sz="2400" dirty="0"/>
                <a:t>             so its speed is </a:t>
              </a:r>
              <a:r>
                <a:rPr lang="en-US" sz="2400" i="1" dirty="0"/>
                <a:t>v = </a:t>
              </a:r>
              <a:r>
                <a:rPr lang="en-US" sz="2400" dirty="0">
                  <a:latin typeface="Symbol" pitchFamily="18" charset="2"/>
                </a:rPr>
                <a:t></a:t>
              </a:r>
              <a:r>
                <a:rPr lang="en-US" sz="2400" i="1" dirty="0"/>
                <a:t>/ T</a:t>
              </a:r>
              <a:r>
                <a:rPr lang="en-US" sz="2400" dirty="0"/>
                <a:t>.</a:t>
              </a:r>
            </a:p>
          </p:txBody>
        </p:sp>
        <p:sp>
          <p:nvSpPr>
            <p:cNvPr id="15373" name="Rectangle 10"/>
            <p:cNvSpPr>
              <a:spLocks noChangeArrowheads="1"/>
            </p:cNvSpPr>
            <p:nvPr/>
          </p:nvSpPr>
          <p:spPr bwMode="auto">
            <a:xfrm>
              <a:off x="3015" y="2842"/>
              <a:ext cx="114" cy="229"/>
            </a:xfrm>
            <a:prstGeom prst="rect">
              <a:avLst/>
            </a:prstGeom>
            <a:noFill/>
            <a:ln w="12700">
              <a:noFill/>
              <a:miter lim="800000"/>
              <a:headEnd/>
              <a:tailEnd/>
            </a:ln>
          </p:spPr>
          <p:txBody>
            <a:bodyPr wrap="none" lIns="90488" tIns="44450" rIns="90488" bIns="44450">
              <a:spAutoFit/>
            </a:bodyPr>
            <a:lstStyle/>
            <a:p>
              <a:pPr marL="285750" indent="-285750">
                <a:lnSpc>
                  <a:spcPct val="90000"/>
                </a:lnSpc>
              </a:pPr>
              <a:endParaRPr lang="en-US" sz="2000"/>
            </a:p>
          </p:txBody>
        </p:sp>
      </p:grpSp>
      <p:grpSp>
        <p:nvGrpSpPr>
          <p:cNvPr id="4" name="Group 11"/>
          <p:cNvGrpSpPr>
            <a:grpSpLocks/>
          </p:cNvGrpSpPr>
          <p:nvPr/>
        </p:nvGrpSpPr>
        <p:grpSpPr bwMode="auto">
          <a:xfrm>
            <a:off x="1295400" y="4648200"/>
            <a:ext cx="1377950" cy="903288"/>
            <a:chOff x="1958" y="3236"/>
            <a:chExt cx="868" cy="569"/>
          </a:xfrm>
        </p:grpSpPr>
        <p:graphicFrame>
          <p:nvGraphicFramePr>
            <p:cNvPr id="15362" name="Object 2"/>
            <p:cNvGraphicFramePr>
              <a:graphicFrameLocks noChangeAspect="1"/>
            </p:cNvGraphicFramePr>
            <p:nvPr/>
          </p:nvGraphicFramePr>
          <p:xfrm>
            <a:off x="2160" y="3320"/>
            <a:ext cx="416" cy="384"/>
          </p:xfrm>
          <a:graphic>
            <a:graphicData uri="http://schemas.openxmlformats.org/presentationml/2006/ole">
              <p:oleObj spid="_x0000_s94229" name="Equation" r:id="rId5" imgW="21105720" imgH="19499400" progId="">
                <p:embed/>
              </p:oleObj>
            </a:graphicData>
          </a:graphic>
        </p:graphicFrame>
        <p:sp>
          <p:nvSpPr>
            <p:cNvPr id="15371" name="AutoShape 13"/>
            <p:cNvSpPr>
              <a:spLocks noChangeArrowheads="1"/>
            </p:cNvSpPr>
            <p:nvPr/>
          </p:nvSpPr>
          <p:spPr bwMode="auto">
            <a:xfrm>
              <a:off x="1958" y="3236"/>
              <a:ext cx="868" cy="569"/>
            </a:xfrm>
            <a:prstGeom prst="bevel">
              <a:avLst>
                <a:gd name="adj" fmla="val 12500"/>
              </a:avLst>
            </a:prstGeom>
            <a:noFill/>
            <a:ln w="12700">
              <a:solidFill>
                <a:schemeClr val="accent1"/>
              </a:solidFill>
              <a:miter lim="800000"/>
              <a:headEnd/>
              <a:tailEnd/>
            </a:ln>
          </p:spPr>
          <p:txBody>
            <a:bodyPr wrap="none" anchor="ctr"/>
            <a:lstStyle/>
            <a:p>
              <a:endParaRPr lang="en-US"/>
            </a:p>
          </p:txBody>
        </p:sp>
      </p:grpSp>
      <p:pic>
        <p:nvPicPr>
          <p:cNvPr id="273422" name="tspeed.avi">
            <a:hlinkClick r:id="" action="ppaction://media"/>
          </p:cNvPr>
          <p:cNvPicPr>
            <a:picLocks noRot="1" noChangeAspect="1" noChangeArrowheads="1"/>
          </p:cNvPicPr>
          <p:nvPr>
            <a:videoFile r:link="rId2"/>
          </p:nvPr>
        </p:nvPicPr>
        <p:blipFill>
          <a:blip r:embed="rId6" cstate="print"/>
          <a:srcRect/>
          <a:stretch>
            <a:fillRect/>
          </a:stretch>
        </p:blipFill>
        <p:spPr bwMode="auto">
          <a:xfrm>
            <a:off x="4038600" y="4648200"/>
            <a:ext cx="4533900" cy="1562100"/>
          </a:xfrm>
          <a:prstGeom prst="rect">
            <a:avLst/>
          </a:prstGeom>
          <a:noFill/>
          <a:ln w="9525">
            <a:noFill/>
            <a:miter lim="800000"/>
            <a:headEnd/>
            <a:tailEnd/>
          </a:ln>
        </p:spPr>
      </p:pic>
      <p:pic>
        <p:nvPicPr>
          <p:cNvPr id="273425" name="twave.avi">
            <a:hlinkClick r:id="" action="ppaction://media"/>
          </p:cNvPr>
          <p:cNvPicPr>
            <a:picLocks noRot="1" noChangeAspect="1" noChangeArrowheads="1"/>
          </p:cNvPicPr>
          <p:nvPr>
            <a:videoFile r:link="rId3"/>
          </p:nvPr>
        </p:nvPicPr>
        <p:blipFill>
          <a:blip r:embed="rId7" cstate="print"/>
          <a:srcRect/>
          <a:stretch>
            <a:fillRect/>
          </a:stretch>
        </p:blipFill>
        <p:spPr bwMode="auto">
          <a:xfrm>
            <a:off x="3962400" y="2057400"/>
            <a:ext cx="4305300" cy="1562100"/>
          </a:xfrm>
          <a:prstGeom prst="rect">
            <a:avLst/>
          </a:prstGeom>
          <a:noFill/>
          <a:ln w="9525">
            <a:noFill/>
            <a:miter lim="800000"/>
            <a:headEnd/>
            <a:tailEnd/>
          </a:ln>
        </p:spPr>
      </p:pic>
    </p:spTree>
  </p:cSld>
  <p:clrMapOvr>
    <a:masterClrMapping/>
  </p:clrMapOvr>
  <p:transition/>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273422"/>
                </p:tgtEl>
              </p:cMediaNode>
            </p:video>
            <p:video>
              <p:cMediaNode>
                <p:cTn id="3" fill="remove" display="0">
                  <p:stCondLst>
                    <p:cond delay="indefinite"/>
                  </p:stCondLst>
                  <p:endCondLst>
                    <p:cond evt="onNext" delay="0">
                      <p:tgtEl>
                        <p:sldTgt/>
                      </p:tgtEl>
                    </p:cond>
                    <p:cond evt="onPrev" delay="0">
                      <p:tgtEl>
                        <p:sldTgt/>
                      </p:tgtEl>
                    </p:cond>
                  </p:endCondLst>
                </p:cTn>
                <p:tgtEl>
                  <p:spTgt spid="273425"/>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nvSpPr>
        <p:spPr bwMode="auto">
          <a:xfrm>
            <a:off x="1066800" y="304800"/>
            <a:ext cx="7162800" cy="1143000"/>
          </a:xfrm>
          <a:prstGeom prst="rect">
            <a:avLst/>
          </a:prstGeom>
          <a:solidFill>
            <a:srgbClr val="FFC000"/>
          </a:solidFill>
          <a:ln w="12700">
            <a:noFill/>
            <a:miter lim="800000"/>
            <a:headEnd/>
            <a:tailEnd/>
          </a:ln>
          <a:effectLst/>
        </p:spPr>
        <p:txBody>
          <a:bodyPr lIns="90488" tIns="44450" rIns="90488" bIns="44450" anchor="ctr"/>
          <a:lstStyle/>
          <a:p>
            <a:pPr algn="ctr">
              <a:lnSpc>
                <a:spcPct val="90000"/>
              </a:lnSpc>
              <a:defRPr/>
            </a:pPr>
            <a:r>
              <a:rPr lang="en-US" sz="2400" b="1" dirty="0">
                <a:effectLst>
                  <a:outerShdw blurRad="38100" dist="38100" dir="2700000" algn="tl">
                    <a:srgbClr val="000000"/>
                  </a:outerShdw>
                </a:effectLst>
              </a:rPr>
              <a:t>Wave </a:t>
            </a:r>
            <a:r>
              <a:rPr lang="en-US" sz="2800" b="1" dirty="0">
                <a:effectLst>
                  <a:outerShdw blurRad="38100" dist="38100" dir="2700000" algn="tl">
                    <a:srgbClr val="000000"/>
                  </a:outerShdw>
                </a:effectLst>
              </a:rPr>
              <a:t>Properties</a:t>
            </a:r>
            <a:r>
              <a:rPr lang="en-US" sz="2400" b="1" dirty="0">
                <a:effectLst>
                  <a:outerShdw blurRad="38100" dist="38100" dir="2700000" algn="tl">
                    <a:srgbClr val="000000"/>
                  </a:outerShdw>
                </a:effectLst>
              </a:rPr>
              <a:t>...</a:t>
            </a:r>
          </a:p>
        </p:txBody>
      </p:sp>
      <p:sp>
        <p:nvSpPr>
          <p:cNvPr id="92163" name="Rectangle 3"/>
          <p:cNvSpPr>
            <a:spLocks noChangeArrowheads="1"/>
          </p:cNvSpPr>
          <p:nvPr/>
        </p:nvSpPr>
        <p:spPr bwMode="auto">
          <a:xfrm>
            <a:off x="1079500" y="3341688"/>
            <a:ext cx="3263900" cy="1077912"/>
          </a:xfrm>
          <a:prstGeom prst="rect">
            <a:avLst/>
          </a:prstGeom>
          <a:noFill/>
          <a:ln w="12700">
            <a:solidFill>
              <a:schemeClr val="accent2"/>
            </a:solidFill>
            <a:miter lim="800000"/>
            <a:headEnd/>
            <a:tailEnd/>
          </a:ln>
        </p:spPr>
        <p:txBody>
          <a:bodyPr wrap="none" anchor="ctr"/>
          <a:lstStyle/>
          <a:p>
            <a:endParaRPr lang="en-US"/>
          </a:p>
        </p:txBody>
      </p:sp>
      <p:sp>
        <p:nvSpPr>
          <p:cNvPr id="92164" name="Rectangle 5"/>
          <p:cNvSpPr>
            <a:spLocks noChangeArrowheads="1"/>
          </p:cNvSpPr>
          <p:nvPr/>
        </p:nvSpPr>
        <p:spPr bwMode="auto">
          <a:xfrm>
            <a:off x="609600" y="1295400"/>
            <a:ext cx="8534400" cy="1447800"/>
          </a:xfrm>
          <a:prstGeom prst="rect">
            <a:avLst/>
          </a:prstGeom>
          <a:noFill/>
          <a:ln w="12700">
            <a:noFill/>
            <a:miter lim="800000"/>
            <a:headEnd/>
            <a:tailEnd/>
          </a:ln>
        </p:spPr>
        <p:txBody>
          <a:bodyPr lIns="90488" tIns="44450" rIns="90488" bIns="44450"/>
          <a:lstStyle/>
          <a:p>
            <a:pPr marL="285750" indent="-285750">
              <a:lnSpc>
                <a:spcPct val="90000"/>
              </a:lnSpc>
              <a:buClr>
                <a:schemeClr val="accent1"/>
              </a:buClr>
              <a:buSzPct val="75000"/>
              <a:buFont typeface="Monotype Sorts" pitchFamily="2" charset="2"/>
              <a:buChar char="l"/>
            </a:pPr>
            <a:r>
              <a:rPr lang="en-US" sz="2400" dirty="0"/>
              <a:t>The speed of a wave is a </a:t>
            </a:r>
            <a:r>
              <a:rPr lang="en-US" sz="2400" i="1" u="sng" dirty="0"/>
              <a:t>constant</a:t>
            </a:r>
            <a:r>
              <a:rPr lang="en-US" sz="2400" dirty="0"/>
              <a:t> that depends only on the medium, not on the amplitude, wavelength or period: </a:t>
            </a:r>
          </a:p>
          <a:p>
            <a:pPr marL="285750" indent="-285750">
              <a:lnSpc>
                <a:spcPct val="90000"/>
              </a:lnSpc>
              <a:buClr>
                <a:schemeClr val="accent1"/>
              </a:buClr>
              <a:buSzPct val="75000"/>
              <a:buFont typeface="Monotype Sorts" pitchFamily="2" charset="2"/>
              <a:buNone/>
            </a:pPr>
            <a:r>
              <a:rPr lang="en-US" sz="2400" dirty="0">
                <a:solidFill>
                  <a:schemeClr val="accent1"/>
                </a:solidFill>
              </a:rPr>
              <a:t>	              </a:t>
            </a:r>
            <a:r>
              <a:rPr lang="en-US" sz="2400" dirty="0">
                <a:latin typeface="Symbol" pitchFamily="18" charset="2"/>
              </a:rPr>
              <a:t></a:t>
            </a:r>
            <a:r>
              <a:rPr lang="en-US" sz="2400" dirty="0">
                <a:solidFill>
                  <a:schemeClr val="accent1"/>
                </a:solidFill>
              </a:rPr>
              <a:t> and </a:t>
            </a:r>
            <a:r>
              <a:rPr lang="en-US" sz="2400" i="1" dirty="0"/>
              <a:t>T</a:t>
            </a:r>
            <a:r>
              <a:rPr lang="en-US" sz="2400" dirty="0">
                <a:solidFill>
                  <a:schemeClr val="accent1"/>
                </a:solidFill>
              </a:rPr>
              <a:t>   are related !</a:t>
            </a:r>
          </a:p>
          <a:p>
            <a:pPr marL="285750" indent="-285750">
              <a:lnSpc>
                <a:spcPct val="90000"/>
              </a:lnSpc>
              <a:buClr>
                <a:schemeClr val="accent1"/>
              </a:buClr>
              <a:buSzPct val="75000"/>
              <a:buFont typeface="Monotype Sorts" pitchFamily="2" charset="2"/>
              <a:buNone/>
            </a:pPr>
            <a:endParaRPr lang="en-US" sz="2000" dirty="0">
              <a:solidFill>
                <a:schemeClr val="accent1"/>
              </a:solidFill>
            </a:endParaRPr>
          </a:p>
          <a:p>
            <a:pPr marL="285750" indent="-285750">
              <a:lnSpc>
                <a:spcPct val="90000"/>
              </a:lnSpc>
              <a:buClr>
                <a:schemeClr val="accent1"/>
              </a:buClr>
              <a:buSzPct val="75000"/>
              <a:buFont typeface="Monotype Sorts" pitchFamily="2" charset="2"/>
              <a:buChar char="l"/>
            </a:pPr>
            <a:r>
              <a:rPr lang="en-US" sz="2400" dirty="0">
                <a:solidFill>
                  <a:schemeClr val="accent1"/>
                </a:solidFill>
              </a:rPr>
              <a:t>     </a:t>
            </a:r>
            <a:r>
              <a:rPr lang="en-US" sz="2400" dirty="0">
                <a:latin typeface="Symbol" pitchFamily="18" charset="2"/>
              </a:rPr>
              <a:t></a:t>
            </a:r>
            <a:r>
              <a:rPr lang="en-US" sz="2400" dirty="0">
                <a:solidFill>
                  <a:schemeClr val="accent1"/>
                </a:solidFill>
              </a:rPr>
              <a:t> </a:t>
            </a:r>
            <a:r>
              <a:rPr lang="en-US" sz="2400" dirty="0"/>
              <a:t>= v T</a:t>
            </a:r>
            <a:r>
              <a:rPr lang="en-US" sz="2400" dirty="0">
                <a:solidFill>
                  <a:schemeClr val="accent1"/>
                </a:solidFill>
              </a:rPr>
              <a:t>    or  </a:t>
            </a:r>
            <a:r>
              <a:rPr lang="en-US" sz="2400" dirty="0">
                <a:latin typeface="Symbol" pitchFamily="18" charset="2"/>
              </a:rPr>
              <a:t></a:t>
            </a:r>
            <a:r>
              <a:rPr lang="en-US" sz="2400" dirty="0">
                <a:solidFill>
                  <a:schemeClr val="accent1"/>
                </a:solidFill>
              </a:rPr>
              <a:t> </a:t>
            </a:r>
            <a:r>
              <a:rPr lang="en-US" sz="2400" dirty="0"/>
              <a:t>= 2</a:t>
            </a:r>
            <a:r>
              <a:rPr lang="en-US" sz="2400" dirty="0">
                <a:latin typeface="Symbol" pitchFamily="18" charset="2"/>
              </a:rPr>
              <a:t></a:t>
            </a:r>
            <a:r>
              <a:rPr lang="en-US" sz="2400" dirty="0"/>
              <a:t> v / </a:t>
            </a:r>
            <a:r>
              <a:rPr lang="en-US" sz="2400" dirty="0">
                <a:latin typeface="Symbol" pitchFamily="18" charset="2"/>
              </a:rPr>
              <a:t></a:t>
            </a:r>
            <a:r>
              <a:rPr lang="en-US" sz="2400" dirty="0">
                <a:solidFill>
                  <a:schemeClr val="accent1"/>
                </a:solidFill>
              </a:rPr>
              <a:t>(</a:t>
            </a:r>
            <a:r>
              <a:rPr lang="en-US" sz="2400" dirty="0" err="1">
                <a:solidFill>
                  <a:schemeClr val="accent1"/>
                </a:solidFill>
              </a:rPr>
              <a:t>since</a:t>
            </a:r>
            <a:r>
              <a:rPr lang="en-US" sz="2400" dirty="0" err="1">
                <a:latin typeface="Symbol" pitchFamily="18" charset="2"/>
              </a:rPr>
              <a:t></a:t>
            </a:r>
            <a:r>
              <a:rPr lang="en-US" sz="2400" dirty="0" err="1"/>
              <a:t>T</a:t>
            </a:r>
            <a:r>
              <a:rPr lang="en-US" sz="2400" dirty="0"/>
              <a:t> = 2</a:t>
            </a:r>
            <a:r>
              <a:rPr lang="en-US" sz="2400" dirty="0">
                <a:latin typeface="Symbol" pitchFamily="18" charset="2"/>
              </a:rPr>
              <a:t></a:t>
            </a:r>
            <a:r>
              <a:rPr lang="en-US" sz="2400" dirty="0"/>
              <a:t> / </a:t>
            </a:r>
            <a:r>
              <a:rPr lang="en-US" sz="2400" dirty="0">
                <a:latin typeface="Symbol" pitchFamily="18" charset="2"/>
              </a:rPr>
              <a:t></a:t>
            </a:r>
            <a:r>
              <a:rPr lang="en-US" sz="2400" dirty="0">
                <a:solidFill>
                  <a:schemeClr val="accent1"/>
                </a:solidFill>
                <a:latin typeface="Symbol" pitchFamily="18" charset="2"/>
              </a:rPr>
              <a:t></a:t>
            </a:r>
            <a:r>
              <a:rPr lang="en-US" sz="2000" dirty="0">
                <a:solidFill>
                  <a:schemeClr val="accent1"/>
                </a:solidFill>
                <a:latin typeface="Symbol" pitchFamily="18" charset="2"/>
              </a:rPr>
              <a:t/>
            </a:r>
            <a:br>
              <a:rPr lang="en-US" sz="2000" dirty="0">
                <a:solidFill>
                  <a:schemeClr val="accent1"/>
                </a:solidFill>
                <a:latin typeface="Symbol" pitchFamily="18" charset="2"/>
              </a:rPr>
            </a:br>
            <a:r>
              <a:rPr lang="en-US" sz="2000" dirty="0">
                <a:solidFill>
                  <a:schemeClr val="accent1"/>
                </a:solidFill>
                <a:latin typeface="Symbol" pitchFamily="18" charset="2"/>
              </a:rPr>
              <a:t/>
            </a:r>
            <a:br>
              <a:rPr lang="en-US" sz="2000" dirty="0">
                <a:solidFill>
                  <a:schemeClr val="accent1"/>
                </a:solidFill>
                <a:latin typeface="Symbol" pitchFamily="18" charset="2"/>
              </a:rPr>
            </a:br>
            <a:r>
              <a:rPr lang="en-US" sz="2000" dirty="0">
                <a:solidFill>
                  <a:schemeClr val="accent1"/>
                </a:solidFill>
                <a:latin typeface="Symbol" pitchFamily="18" charset="2"/>
              </a:rPr>
              <a:t>	            </a:t>
            </a:r>
            <a:r>
              <a:rPr lang="en-US" sz="2000" dirty="0">
                <a:solidFill>
                  <a:schemeClr val="accent1"/>
                </a:solidFill>
              </a:rPr>
              <a:t>or  </a:t>
            </a:r>
            <a:r>
              <a:rPr lang="en-US" sz="2000" dirty="0">
                <a:solidFill>
                  <a:schemeClr val="accent1"/>
                </a:solidFill>
                <a:latin typeface="Symbol" pitchFamily="18" charset="2"/>
              </a:rPr>
              <a:t> </a:t>
            </a:r>
            <a:r>
              <a:rPr lang="en-US" sz="2000" dirty="0">
                <a:latin typeface="Symbol" pitchFamily="18" charset="2"/>
              </a:rPr>
              <a:t> = </a:t>
            </a:r>
            <a:r>
              <a:rPr lang="en-US" sz="2000" dirty="0"/>
              <a:t>v / f                  </a:t>
            </a:r>
            <a:r>
              <a:rPr lang="en-US" sz="2000" dirty="0">
                <a:solidFill>
                  <a:schemeClr val="accent1"/>
                </a:solidFill>
              </a:rPr>
              <a:t>(since</a:t>
            </a:r>
            <a:r>
              <a:rPr lang="en-US" sz="2000" dirty="0"/>
              <a:t> T = 1/ f </a:t>
            </a:r>
            <a:r>
              <a:rPr lang="en-US" sz="2000" dirty="0">
                <a:solidFill>
                  <a:schemeClr val="accent1"/>
                </a:solidFill>
              </a:rPr>
              <a:t>)  </a:t>
            </a:r>
            <a:r>
              <a:rPr lang="en-US" sz="2000" dirty="0">
                <a:latin typeface="Symbol" pitchFamily="18" charset="2"/>
              </a:rPr>
              <a:t></a:t>
            </a:r>
            <a:br>
              <a:rPr lang="en-US" sz="2000" dirty="0">
                <a:latin typeface="Symbol" pitchFamily="18" charset="2"/>
              </a:rPr>
            </a:br>
            <a:r>
              <a:rPr lang="en-US" sz="2000" dirty="0">
                <a:latin typeface="Symbol" pitchFamily="18" charset="2"/>
              </a:rPr>
              <a:t></a:t>
            </a:r>
            <a:endParaRPr lang="en-US" sz="2000" dirty="0">
              <a:solidFill>
                <a:srgbClr val="FC0000"/>
              </a:solidFill>
            </a:endParaRPr>
          </a:p>
          <a:p>
            <a:pPr marL="285750" indent="-285750">
              <a:lnSpc>
                <a:spcPct val="90000"/>
              </a:lnSpc>
              <a:spcBef>
                <a:spcPct val="30000"/>
              </a:spcBef>
              <a:buClr>
                <a:schemeClr val="accent1"/>
              </a:buClr>
              <a:buSzPct val="75000"/>
              <a:buFont typeface="Monotype Sorts" pitchFamily="2" charset="2"/>
              <a:buChar char="l"/>
            </a:pPr>
            <a:r>
              <a:rPr lang="en-US" sz="2000" dirty="0">
                <a:solidFill>
                  <a:schemeClr val="accent1"/>
                </a:solidFill>
              </a:rPr>
              <a:t> </a:t>
            </a:r>
            <a:r>
              <a:rPr lang="en-US" sz="2400" dirty="0">
                <a:solidFill>
                  <a:schemeClr val="accent1"/>
                </a:solidFill>
              </a:rPr>
              <a:t>Recall</a:t>
            </a:r>
            <a:r>
              <a:rPr lang="en-US" sz="2400" dirty="0"/>
              <a:t> </a:t>
            </a:r>
            <a:r>
              <a:rPr lang="en-US" sz="2400" dirty="0">
                <a:solidFill>
                  <a:srgbClr val="FC0000"/>
                </a:solidFill>
              </a:rPr>
              <a:t> </a:t>
            </a:r>
            <a:r>
              <a:rPr lang="en-US" sz="2400" dirty="0"/>
              <a:t>f = cycles/sec </a:t>
            </a:r>
            <a:r>
              <a:rPr lang="en-US" sz="2400" dirty="0">
                <a:solidFill>
                  <a:schemeClr val="accent1"/>
                </a:solidFill>
              </a:rPr>
              <a:t>or</a:t>
            </a:r>
            <a:r>
              <a:rPr lang="en-US" sz="2400" dirty="0"/>
              <a:t> revolutions/sec</a:t>
            </a:r>
            <a:r>
              <a:rPr lang="en-US" sz="2400" dirty="0">
                <a:solidFill>
                  <a:srgbClr val="FC0000"/>
                </a:solidFill>
              </a:rPr>
              <a:t> </a:t>
            </a:r>
          </a:p>
          <a:p>
            <a:pPr marL="971550" lvl="2" indent="-228600">
              <a:lnSpc>
                <a:spcPct val="90000"/>
              </a:lnSpc>
              <a:spcBef>
                <a:spcPct val="30000"/>
              </a:spcBef>
              <a:buSzPct val="100000"/>
            </a:pPr>
            <a:r>
              <a:rPr lang="en-US" sz="2400" dirty="0">
                <a:solidFill>
                  <a:srgbClr val="FC0000"/>
                </a:solidFill>
              </a:rPr>
              <a:t>	   </a:t>
            </a:r>
            <a:r>
              <a:rPr lang="en-US" sz="2400" dirty="0">
                <a:latin typeface="Symbol" pitchFamily="18" charset="2"/>
              </a:rPr>
              <a:t> = </a:t>
            </a:r>
            <a:r>
              <a:rPr lang="en-US" sz="2400" dirty="0"/>
              <a:t>2</a:t>
            </a:r>
            <a:r>
              <a:rPr lang="en-US" sz="2400" dirty="0">
                <a:sym typeface="Symbol" pitchFamily="18" charset="2"/>
              </a:rPr>
              <a:t>f</a:t>
            </a:r>
            <a:r>
              <a:rPr lang="en-US" sz="2400" dirty="0">
                <a:solidFill>
                  <a:srgbClr val="FC0000"/>
                </a:solidFill>
              </a:rPr>
              <a:t>	</a:t>
            </a:r>
          </a:p>
        </p:txBody>
      </p:sp>
      <p:sp>
        <p:nvSpPr>
          <p:cNvPr id="92165" name="AutoShape 6"/>
          <p:cNvSpPr>
            <a:spLocks noChangeArrowheads="1"/>
          </p:cNvSpPr>
          <p:nvPr/>
        </p:nvSpPr>
        <p:spPr bwMode="auto">
          <a:xfrm>
            <a:off x="685800" y="2590800"/>
            <a:ext cx="762000" cy="381000"/>
          </a:xfrm>
          <a:prstGeom prst="rightArrow">
            <a:avLst>
              <a:gd name="adj1" fmla="val 50000"/>
              <a:gd name="adj2" fmla="val 100009"/>
            </a:avLst>
          </a:prstGeom>
          <a:solidFill>
            <a:srgbClr val="FC0000"/>
          </a:solidFill>
          <a:ln w="12700">
            <a:noFill/>
            <a:miter lim="800000"/>
            <a:headEnd/>
            <a:tailEnd/>
          </a:ln>
        </p:spPr>
        <p:txBody>
          <a:bodyPr wrap="none" anchor="ctr"/>
          <a:lstStyle/>
          <a:p>
            <a:endParaRPr lang="en-US"/>
          </a:p>
        </p:txBody>
      </p:sp>
      <p:sp>
        <p:nvSpPr>
          <p:cNvPr id="92167" name="Text Box 8"/>
          <p:cNvSpPr txBox="1">
            <a:spLocks noChangeArrowheads="1"/>
          </p:cNvSpPr>
          <p:nvPr/>
        </p:nvSpPr>
        <p:spPr bwMode="auto">
          <a:xfrm>
            <a:off x="533400" y="5257800"/>
            <a:ext cx="7772400" cy="1570038"/>
          </a:xfrm>
          <a:prstGeom prst="rect">
            <a:avLst/>
          </a:prstGeom>
          <a:noFill/>
          <a:ln w="9525">
            <a:noFill/>
            <a:miter lim="800000"/>
            <a:headEnd/>
            <a:tailEnd/>
          </a:ln>
        </p:spPr>
        <p:txBody>
          <a:bodyPr>
            <a:spAutoFit/>
          </a:bodyPr>
          <a:lstStyle/>
          <a:p>
            <a:r>
              <a:rPr lang="en-US" sz="2400"/>
              <a:t>Is the speed of a wave particle the same as the speed of the wave ?</a:t>
            </a:r>
          </a:p>
          <a:p>
            <a:r>
              <a:rPr lang="en-US" sz="2400"/>
              <a:t>No. Wave particle performs simple harmonic motion: v=A </a:t>
            </a:r>
            <a:r>
              <a:rPr lang="en-US" sz="2400">
                <a:latin typeface="Symbol" pitchFamily="18" charset="2"/>
              </a:rPr>
              <a:t>w</a:t>
            </a:r>
            <a:r>
              <a:rPr lang="en-US" sz="2400"/>
              <a:t> sin</a:t>
            </a:r>
            <a:r>
              <a:rPr lang="en-US" sz="2400">
                <a:latin typeface="Symbol" pitchFamily="18" charset="2"/>
              </a:rPr>
              <a:t> w</a:t>
            </a:r>
            <a:r>
              <a:rPr lang="en-US" sz="2400"/>
              <a:t>t.</a:t>
            </a: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826</TotalTime>
  <Words>3519</Words>
  <Application>Microsoft Office PowerPoint</Application>
  <PresentationFormat>On-screen Show (4:3)</PresentationFormat>
  <Paragraphs>472</Paragraphs>
  <Slides>137</Slides>
  <Notes>16</Notes>
  <HiddenSlides>0</HiddenSlides>
  <MMClips>6</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137</vt:i4>
      </vt:variant>
    </vt:vector>
  </HeadingPairs>
  <TitlesOfParts>
    <vt:vector size="140" baseType="lpstr">
      <vt:lpstr>Solstice</vt:lpstr>
      <vt:lpstr>Equation</vt:lpstr>
      <vt:lpstr>Worksheet</vt:lpstr>
      <vt:lpstr>Slide 1</vt:lpstr>
      <vt:lpstr>Slide 2</vt:lpstr>
      <vt:lpstr>Slide 3</vt:lpstr>
      <vt:lpstr>Slide 4</vt:lpstr>
      <vt:lpstr>Slide 5</vt:lpstr>
      <vt:lpstr>Slide 6</vt:lpstr>
      <vt:lpstr>Slide 7</vt:lpstr>
      <vt:lpstr>Slide 8</vt:lpstr>
      <vt:lpstr>Slide 9</vt:lpstr>
      <vt:lpstr>Slide 10</vt:lpstr>
      <vt:lpstr>Oscillatory Motion</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Phase Difference</vt:lpstr>
      <vt:lpstr>Phase Difference 180</vt:lpstr>
      <vt:lpstr>Phase Difference 90</vt:lpstr>
      <vt:lpstr>Phase Difference 45</vt:lpstr>
      <vt:lpstr>Slide 29</vt:lpstr>
      <vt:lpstr>Slide 30</vt:lpstr>
      <vt:lpstr>Slide 31</vt:lpstr>
      <vt:lpstr>Slide 32</vt:lpstr>
      <vt:lpstr>Slide 33</vt:lpstr>
      <vt:lpstr>Slide 34</vt:lpstr>
      <vt:lpstr>Slide 35</vt:lpstr>
      <vt:lpstr>Slide 36</vt:lpstr>
      <vt:lpstr>Check Your Understanding  </vt:lpstr>
      <vt:lpstr>Slide 38</vt:lpstr>
      <vt:lpstr>Energy in the SHO</vt:lpstr>
      <vt:lpstr>Solution:</vt:lpstr>
      <vt:lpstr>Solution:</vt:lpstr>
      <vt:lpstr>Example: Using Conservation of Energy</vt:lpstr>
      <vt:lpstr>Example:   The Maximum Speed of a Loudspeaker Diaphragm</vt:lpstr>
      <vt:lpstr>Slide 44</vt:lpstr>
      <vt:lpstr>Example:  Radio Station Frequency and Period</vt:lpstr>
      <vt:lpstr>Example :   The Loudspeaker Revisited—The Maximum Acceleration </vt:lpstr>
      <vt:lpstr>Slide 47</vt:lpstr>
      <vt:lpstr>Check Your Understanding  </vt:lpstr>
      <vt:lpstr>Example: A Block on a Spring</vt:lpstr>
      <vt:lpstr>Slide 50</vt:lpstr>
      <vt:lpstr>Example: A System in SHM</vt:lpstr>
      <vt:lpstr>Slide 52</vt:lpstr>
      <vt:lpstr>Example: Finding the Time</vt:lpstr>
      <vt:lpstr>Slide 54</vt:lpstr>
      <vt:lpstr>Slide 55</vt:lpstr>
      <vt:lpstr>Slide 56</vt:lpstr>
      <vt:lpstr>Slide 57</vt:lpstr>
      <vt:lpstr>Slide 58</vt:lpstr>
      <vt:lpstr>Example 10.   Keeping Time </vt:lpstr>
      <vt:lpstr>Slide 60</vt:lpstr>
      <vt:lpstr>Slide 61</vt:lpstr>
      <vt:lpstr>Slide 62</vt:lpstr>
      <vt:lpstr>Slide 63</vt:lpstr>
      <vt:lpstr>Slide 64</vt:lpstr>
      <vt:lpstr>Slide 65</vt:lpstr>
      <vt:lpstr>Slide 66</vt:lpstr>
      <vt:lpstr>Slide 67</vt:lpstr>
      <vt:lpstr>Slide 68</vt:lpstr>
      <vt:lpstr>Examples some damped oscillating systems</vt:lpstr>
      <vt:lpstr>Slide 70</vt:lpstr>
      <vt:lpstr>Slide 71</vt:lpstr>
      <vt:lpstr>Slide 72</vt:lpstr>
      <vt:lpstr>Slide 73</vt:lpstr>
      <vt:lpstr>Slide 74</vt:lpstr>
      <vt:lpstr>Slide 75</vt:lpstr>
      <vt:lpstr>Slide 76</vt:lpstr>
      <vt:lpstr>Slide 77</vt:lpstr>
      <vt:lpstr>Slide 78</vt:lpstr>
      <vt:lpstr>RLC circuit</vt:lpstr>
      <vt:lpstr>Slide 80</vt:lpstr>
      <vt:lpstr>Slide 81</vt:lpstr>
      <vt:lpstr>Slide 82</vt:lpstr>
      <vt:lpstr>Slide 83</vt:lpstr>
      <vt:lpstr>Slide 84</vt:lpstr>
      <vt:lpstr>Slide 85</vt:lpstr>
      <vt:lpstr>Slide 86</vt:lpstr>
      <vt:lpstr>Slide 87</vt:lpstr>
      <vt:lpstr>Slide 88</vt:lpstr>
      <vt:lpstr>Slide 89</vt:lpstr>
      <vt:lpstr>Wave Motion</vt:lpstr>
      <vt:lpstr>Review: Simple Harmonic Motion</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Forced Oscillations; Resonance</vt:lpstr>
      <vt:lpstr>Slide 124</vt:lpstr>
      <vt:lpstr>Slide 125</vt:lpstr>
      <vt:lpstr>Equation of Driven Harmonic Motion.</vt:lpstr>
      <vt:lpstr>Slide 127</vt:lpstr>
      <vt:lpstr>Slide 128</vt:lpstr>
      <vt:lpstr>Slide 129</vt:lpstr>
      <vt:lpstr>Slide 130</vt:lpstr>
      <vt:lpstr>Slide 131</vt:lpstr>
      <vt:lpstr>Driven Harmonic Motion.</vt:lpstr>
      <vt:lpstr>Done for today!   Thursday: Temperature and Heat!</vt:lpstr>
      <vt:lpstr>Slide 134</vt:lpstr>
      <vt:lpstr>Forced Oscillations; Resonance</vt:lpstr>
      <vt:lpstr>Forced Oscillations; Resonance</vt:lpstr>
      <vt:lpstr>Forced Oscillations; Resonance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saklayen</dc:creator>
  <cp:lastModifiedBy>user</cp:lastModifiedBy>
  <cp:revision>129</cp:revision>
  <dcterms:created xsi:type="dcterms:W3CDTF">2013-01-21T06:13:08Z</dcterms:created>
  <dcterms:modified xsi:type="dcterms:W3CDTF">2020-12-09T13:30:49Z</dcterms:modified>
</cp:coreProperties>
</file>